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58" r:id="rId4"/>
    <p:sldId id="266" r:id="rId5"/>
    <p:sldId id="260" r:id="rId6"/>
    <p:sldId id="267" r:id="rId7"/>
    <p:sldId id="259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94630"/>
  </p:normalViewPr>
  <p:slideViewPr>
    <p:cSldViewPr>
      <p:cViewPr varScale="1">
        <p:scale>
          <a:sx n="87" d="100"/>
          <a:sy n="87" d="100"/>
        </p:scale>
        <p:origin x="16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342A17-F3B8-47F2-A097-934CA5981298}" type="datetimeFigureOut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AC0416-75D1-4A07-9C22-7B8BCC9CE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80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Insert hyperlinks to the underlined areas.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5ABB62-5BD1-4D8F-B41D-086D8B18D5B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35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746C6-4B7C-441F-BE48-B9D89285B9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F80A-7250-4720-844E-57166759ABC8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D9D15-FFF8-4242-BDC9-0FD1C201DF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064F-4475-436A-A090-F2763017CBFC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9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FF6C5-E454-4703-9F92-B38BA049E2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5AE2-39A0-488E-9BF8-1A6DEEEA8C5A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670C0-89B6-4B56-B3F4-777AA6F74A0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12A67-EE6E-41DA-866F-CA22E2FA093A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3AEF5-7096-417F-AFAA-410D0DB1A7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A0C8B-33F4-459D-9CC8-DBC93F7BC853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3A941-452A-4AC3-A2D8-561E780113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C241-8F0B-46F1-AA60-C35FE95E7BAB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8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790E4-A1B8-4796-B07E-324999A5B4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B0E4-5F13-4AA8-9E0F-F4E3D5CFFA09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79429-A877-46A6-BD0A-E23B39719C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6DDE-93E3-4DAA-BE33-B2AF4ADC117D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4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82B52-B0B3-42CB-8030-EAACE6EB8C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2A01-D5B4-488E-8BC1-48F2E4720F28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2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ED207-FA32-4F77-B108-00A2980D70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54AE-4AE1-4519-90FE-13D7EFF0705C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F0174-B764-4868-8CD7-37B3A217713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5238-9635-4873-992A-991850BE0F62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9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DCD611B-0A18-42A2-8686-8905FEAD54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E683F8-072C-43E3-BBCA-E05D880BCBED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ightoncrime.com/2016/04/asset-forfeiture-by-texas-law-enforcement/" TargetMode="External"/><Relationship Id="rId4" Type="http://schemas.openxmlformats.org/officeDocument/2006/relationships/hyperlink" Target="https://www.youtube.com/watch?v=3kEpZWGgJks" TargetMode="External"/><Relationship Id="rId5" Type="http://schemas.openxmlformats.org/officeDocument/2006/relationships/hyperlink" Target="http://www.forbes.com/sites/instituteforjustice/2016/06/08/oklahoma-cops-can-now-seize-money-from-prepaid-debit-cards-without-filing-criminal-charges/#202dfc902c8c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hyperlink" Target="http://www.billtrack50.com/blog/civil-rights/civil-asset-forfeiture/attachment/screen-shot-2015-03-03-at-2-15-06-p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j.org/report/policing-for-profi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Civil and Criminal</a:t>
            </a:r>
            <a:br>
              <a:rPr lang="en-US" altLang="en-US" dirty="0" smtClean="0"/>
            </a:br>
            <a:r>
              <a:rPr lang="en-US" altLang="en-US" dirty="0" smtClean="0"/>
              <a:t>Forfeiture</a:t>
            </a:r>
            <a:endParaRPr lang="en-US" alt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010400" cy="1905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 sz="4000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tx2"/>
                </a:solidFill>
              </a:rPr>
              <a:t>An Issue Area Primer for the National Foundation for Women Legislators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38B762-03D2-4265-B86B-9D5805B65F7C}" type="slidenum">
              <a:rPr lang="en-US" alt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 smtClean="0"/>
              <a:t>Table of Contents</a:t>
            </a:r>
            <a:endParaRPr lang="en-US" sz="41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Civil Asset Forfeiture?</a:t>
            </a:r>
          </a:p>
          <a:p>
            <a:pPr lvl="1" eaLnBrk="1" hangingPunct="1"/>
            <a:r>
              <a:rPr lang="en-US" altLang="en-US" dirty="0" smtClean="0"/>
              <a:t>Slide #3</a:t>
            </a:r>
          </a:p>
          <a:p>
            <a:pPr eaLnBrk="1" hangingPunct="1"/>
            <a:r>
              <a:rPr lang="en-US" altLang="en-US" dirty="0" smtClean="0"/>
              <a:t>Examples of Civil Asset Forfeiture</a:t>
            </a:r>
          </a:p>
          <a:p>
            <a:pPr lvl="1" eaLnBrk="1" hangingPunct="1"/>
            <a:r>
              <a:rPr lang="en-US" altLang="en-US" dirty="0" smtClean="0"/>
              <a:t>Slide #5</a:t>
            </a:r>
          </a:p>
          <a:p>
            <a:pPr eaLnBrk="1" hangingPunct="1"/>
            <a:r>
              <a:rPr lang="en-US" altLang="en-US" dirty="0" smtClean="0"/>
              <a:t>Public Sentiment </a:t>
            </a:r>
          </a:p>
          <a:p>
            <a:pPr lvl="1" eaLnBrk="1" hangingPunct="1"/>
            <a:r>
              <a:rPr lang="en-US" altLang="en-US" dirty="0" smtClean="0"/>
              <a:t>Slide #6</a:t>
            </a:r>
          </a:p>
          <a:p>
            <a:pPr eaLnBrk="1" hangingPunct="1"/>
            <a:r>
              <a:rPr lang="en-US" altLang="en-US" dirty="0" smtClean="0"/>
              <a:t>New Mexico HB 560, A Model Reform Bill</a:t>
            </a:r>
          </a:p>
          <a:p>
            <a:pPr lvl="1" eaLnBrk="1" hangingPunct="1"/>
            <a:r>
              <a:rPr lang="en-US" altLang="en-US" dirty="0" smtClean="0"/>
              <a:t>Slide #7</a:t>
            </a:r>
          </a:p>
          <a:p>
            <a:pPr eaLnBrk="1" hangingPunct="1"/>
            <a:r>
              <a:rPr lang="en-US" altLang="en-US" dirty="0" smtClean="0"/>
              <a:t>State Comparisons</a:t>
            </a:r>
          </a:p>
          <a:p>
            <a:pPr lvl="1" eaLnBrk="1" hangingPunct="1"/>
            <a:r>
              <a:rPr lang="en-US" altLang="en-US" dirty="0" smtClean="0"/>
              <a:t>Slide #8</a:t>
            </a:r>
          </a:p>
          <a:p>
            <a:pPr eaLnBrk="1" hangingPunct="1"/>
            <a:r>
              <a:rPr lang="en-US" altLang="en-US" dirty="0" smtClean="0"/>
              <a:t>Best Practices and Principles</a:t>
            </a:r>
          </a:p>
          <a:p>
            <a:pPr lvl="1" eaLnBrk="1" hangingPunct="1"/>
            <a:r>
              <a:rPr lang="en-US" altLang="en-US" dirty="0" smtClean="0"/>
              <a:t>Slide #9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99C132-7464-4399-83A0-60616FA8DA60}" type="slidenum">
              <a:rPr lang="en-US" alt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3246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*Note: hyperlinks to reports and data can be opened by right clicking and selecting "open hyperlink"*</a:t>
            </a:r>
            <a:endParaRPr lang="en-US" altLang="en-US" sz="2800" b="1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What is Civil Asset Forfeiture?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" y="1600200"/>
            <a:ext cx="8382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800" dirty="0">
                <a:latin typeface="+mn-lt"/>
              </a:rPr>
              <a:t>The practice called civil asset forfeiture, or simply forfeiture, is a legal means for law enforcement agencies to seize property and funds allegedly used in connection with a crime. </a:t>
            </a:r>
            <a:endParaRPr lang="en-US" altLang="en-US" sz="2800" dirty="0" smtClean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en-US" sz="2800" dirty="0" smtClean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800" dirty="0" smtClean="0">
                <a:latin typeface="+mn-lt"/>
              </a:rPr>
              <a:t>On </a:t>
            </a:r>
            <a:r>
              <a:rPr lang="en-US" altLang="en-US" sz="2800" dirty="0">
                <a:latin typeface="+mn-lt"/>
              </a:rPr>
              <a:t>principle this practice makes sense—seizing funds from drug dealers and using it for law enforcement purposes is a direct way to tip the scales towards law and order in a community. </a:t>
            </a:r>
            <a:endParaRPr lang="en-US" altLang="en-US" sz="2800" dirty="0" smtClean="0">
              <a:latin typeface="+mn-lt"/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058350-5D37-4F28-94BB-CAC5D747AB7D}" type="slidenum">
              <a:rPr lang="en-US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What is Civil Asset Forfeiture?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" y="1524000"/>
            <a:ext cx="8382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 smtClean="0">
                <a:latin typeface="+mn-lt"/>
              </a:rPr>
              <a:t>However</a:t>
            </a:r>
            <a:r>
              <a:rPr lang="en-US" altLang="en-US" sz="2000" dirty="0">
                <a:latin typeface="+mn-lt"/>
              </a:rPr>
              <a:t>, the </a:t>
            </a:r>
            <a:r>
              <a:rPr lang="en-US" altLang="en-US" sz="2000" i="1" dirty="0">
                <a:latin typeface="+mn-lt"/>
              </a:rPr>
              <a:t>civil </a:t>
            </a:r>
            <a:r>
              <a:rPr lang="en-US" altLang="en-US" sz="2000" dirty="0">
                <a:latin typeface="+mn-lt"/>
              </a:rPr>
              <a:t>forfeiture system is woefully lacking in checks and balances. In a civil forfeiture the property itself is effectively on trial, not the person whose property it is. </a:t>
            </a:r>
            <a:endParaRPr lang="en-US" altLang="en-US" sz="2000" dirty="0" smtClean="0">
              <a:latin typeface="+mn-lt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en-US" sz="1600" dirty="0" smtClean="0">
                <a:latin typeface="+mn-lt"/>
              </a:rPr>
              <a:t>In </a:t>
            </a:r>
            <a:r>
              <a:rPr lang="en-US" altLang="en-US" sz="1600" dirty="0">
                <a:latin typeface="+mn-lt"/>
              </a:rPr>
              <a:t>civil forfeiture </a:t>
            </a:r>
            <a:r>
              <a:rPr lang="en-US" altLang="en-US" sz="1600" dirty="0" smtClean="0">
                <a:latin typeface="+mn-lt"/>
              </a:rPr>
              <a:t>proceedings, </a:t>
            </a:r>
            <a:r>
              <a:rPr lang="en-US" altLang="en-US" sz="1600" dirty="0">
                <a:latin typeface="+mn-lt"/>
              </a:rPr>
              <a:t>law enforcement agencies are not required to prove a crime was ever committed—they can effectively take someone’s property on mere suspicion, and once they have it the legal barriers to getting one’s property back are often insurmountable</a:t>
            </a:r>
            <a:r>
              <a:rPr lang="en-US" altLang="en-US" sz="1600" dirty="0" smtClean="0">
                <a:latin typeface="+mn-lt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en-US" altLang="en-US" sz="1600" dirty="0" smtClean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 smtClean="0">
                <a:latin typeface="+mn-lt"/>
              </a:rPr>
              <a:t>Civil </a:t>
            </a:r>
            <a:r>
              <a:rPr lang="en-US" altLang="en-US" sz="2000" dirty="0">
                <a:latin typeface="+mn-lt"/>
              </a:rPr>
              <a:t>forfeiture also often creates a perverse incentive for law enforcement agencies because they are allowed to retain the funds they forfeit.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3E4C80-60AC-4318-8043-3B3B8B1035B0}" type="slidenum">
              <a:rPr lang="en-US" altLang="en-US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6149" name="Picture 5" descr="http://www.dalesavage.com/wp-content/uploads/2014/12/asset-forfei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7225"/>
            <a:ext cx="23622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100" dirty="0"/>
              <a:t>Examples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12825"/>
            <a:ext cx="79248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hlinkClick r:id="rId3"/>
              </a:rPr>
              <a:t>Forfeiture in Texas</a:t>
            </a:r>
            <a:r>
              <a:rPr lang="en-US" altLang="en-US" sz="2000" dirty="0"/>
              <a:t>: Research shows forfeiture is occurring more often in rural </a:t>
            </a:r>
            <a:r>
              <a:rPr lang="en-US" altLang="en-US" sz="2000" dirty="0" smtClean="0"/>
              <a:t>areas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/>
              <a:t>Watch John Oliver explain </a:t>
            </a:r>
            <a:r>
              <a:rPr lang="en-US" altLang="en-US" sz="2000" dirty="0">
                <a:hlinkClick r:id="rId4"/>
              </a:rPr>
              <a:t>forfeiture in </a:t>
            </a:r>
            <a:r>
              <a:rPr lang="en-US" altLang="en-US" sz="2000" dirty="0" smtClean="0">
                <a:hlinkClick r:id="rId4"/>
              </a:rPr>
              <a:t>action</a:t>
            </a:r>
            <a:endParaRPr lang="en-US" alt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/>
              <a:t>OK police </a:t>
            </a:r>
            <a:r>
              <a:rPr lang="en-US" altLang="en-US" sz="2000" dirty="0">
                <a:hlinkClick r:id="rId5"/>
              </a:rPr>
              <a:t>forfeiting prepaid debit cards</a:t>
            </a:r>
            <a:endParaRPr lang="en-US" alt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CDD698-103D-4842-8089-0B8E9C159CC0}" type="slidenum">
              <a:rPr lang="en-US" altLang="en-US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173" name="Picture 5" descr="http://si.wsj.net/public/resources/images/P1-BC089_FORFEI_G_2011082118122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25" y="3352800"/>
            <a:ext cx="5000625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FF551E-5D14-4006-8B7C-784C095ED34F}" type="slidenum">
              <a:rPr lang="en-US" altLang="en-US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8195" name="Picture 2" descr="Public Outc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0"/>
            <a:ext cx="8316912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71600" y="5185042"/>
            <a:ext cx="6324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cs typeface="Arial" charset="0"/>
              </a:rPr>
              <a:t>It is clear that the public does not favor the current civil asset forfeiture system that is in place and believes that the mechanism should be more </a:t>
            </a:r>
            <a:r>
              <a:rPr lang="en-US" sz="2000" dirty="0" smtClean="0">
                <a:latin typeface="+mn-lt"/>
                <a:cs typeface="Arial" charset="0"/>
              </a:rPr>
              <a:t>closely regulated </a:t>
            </a:r>
            <a:r>
              <a:rPr lang="en-US" sz="2000" dirty="0">
                <a:latin typeface="+mn-lt"/>
                <a:cs typeface="Arial" charset="0"/>
              </a:rPr>
              <a:t>and reformed. </a:t>
            </a:r>
          </a:p>
        </p:txBody>
      </p:sp>
      <p:sp>
        <p:nvSpPr>
          <p:cNvPr id="8197" name="TextBox 10"/>
          <p:cNvSpPr txBox="1">
            <a:spLocks noChangeArrowheads="1"/>
          </p:cNvSpPr>
          <p:nvPr/>
        </p:nvSpPr>
        <p:spPr bwMode="auto">
          <a:xfrm>
            <a:off x="3810000" y="4664075"/>
            <a:ext cx="9372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Source: </a:t>
            </a:r>
            <a:r>
              <a:rPr lang="en-US" altLang="en-US" sz="800">
                <a:hlinkClick r:id="rId3"/>
              </a:rPr>
              <a:t>Bill Track 50</a:t>
            </a:r>
            <a:endParaRPr lang="en-US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554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100" dirty="0"/>
              <a:t>New Mexico </a:t>
            </a:r>
            <a:r>
              <a:rPr lang="en-US" altLang="en-US" sz="4100" dirty="0" smtClean="0">
                <a:hlinkClick r:id="rId2" invalidUrl="https://www.nmlegis.gov/Sessions/15 Regular/bills/house/HB0560.PDF"/>
              </a:rPr>
              <a:t>HB </a:t>
            </a:r>
            <a:r>
              <a:rPr lang="en-US" altLang="en-US" sz="4100" dirty="0">
                <a:hlinkClick r:id="rId3" invalidUrl="https://www.nmlegis.gov/Sessions/15 Regular/bills/house/HB0560.PDF"/>
              </a:rPr>
              <a:t>560</a:t>
            </a:r>
            <a:r>
              <a:rPr lang="en-US" altLang="en-US" sz="4100" dirty="0"/>
              <a:t/>
            </a:r>
            <a:br>
              <a:rPr lang="en-US" altLang="en-US" sz="4100" dirty="0"/>
            </a:br>
            <a:r>
              <a:rPr lang="en-US" altLang="en-US" sz="4100" dirty="0"/>
              <a:t>A Model Reform Bill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8229600" cy="39163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Eliminated civil forfeiture entirely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Requires a criminal conviction before funds or property can be retained by law enforcement agencies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Forfeited funds are required to be sent to the state’s general fund, rather than back to the seizing agency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Limited local law enforcement’s ability to participate in the federal equitable sharing pool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B6537D-5131-4C13-8BC0-6A51C820E6D8}" type="slidenum">
              <a:rPr lang="en-US" altLang="en-US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100" dirty="0"/>
              <a:t>State Comparisons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your state handle civil forfeiture?</a:t>
            </a:r>
          </a:p>
          <a:p>
            <a:pPr lvl="1" eaLnBrk="1" hangingPunct="1"/>
            <a:r>
              <a:rPr lang="en-US" altLang="en-US" smtClean="0">
                <a:hlinkClick r:id="rId2"/>
              </a:rPr>
              <a:t>State by State Comparison</a:t>
            </a:r>
            <a:endParaRPr lang="en-US" altLang="en-US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7F9BE8-84D3-4324-9BD7-FF894B3FE430}" type="slidenum">
              <a:rPr lang="en-US" altLang="en-US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100" dirty="0"/>
              <a:t>Best Practices and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When law enforcement agencies seek to retain assets or </a:t>
            </a:r>
            <a:r>
              <a:rPr lang="en-US" sz="1800" dirty="0" smtClean="0"/>
              <a:t>property, </a:t>
            </a:r>
            <a:r>
              <a:rPr lang="en-US" sz="1800" dirty="0"/>
              <a:t>they should be required to prove the owner committed a </a:t>
            </a:r>
            <a:r>
              <a:rPr lang="en-US" sz="1800" dirty="0" smtClean="0"/>
              <a:t>crime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Seized assets should be returned to a state or county’s general fund to remove the incentive for law </a:t>
            </a:r>
            <a:r>
              <a:rPr lang="en-US" sz="1800" dirty="0" smtClean="0"/>
              <a:t>enforcement </a:t>
            </a:r>
            <a:r>
              <a:rPr lang="en-US" sz="1800" dirty="0"/>
              <a:t>to seek funds rather than prevent </a:t>
            </a:r>
            <a:r>
              <a:rPr lang="en-US" sz="1800" dirty="0" smtClean="0"/>
              <a:t>crime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Law enforcement agencies should be adequately funded through regular budgets 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Agencies should be required to collect data on seizures and regularly report or make available that </a:t>
            </a:r>
            <a:r>
              <a:rPr lang="en-US" sz="1800" dirty="0" smtClean="0"/>
              <a:t>data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There should be strict guidelines on participation in federal equitable sharing to prevent agencies from circumventing state law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A8B428-75DA-42A1-AC2F-0390C4C4AFF0}" type="slidenum">
              <a:rPr lang="en-US" altLang="en-US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9110</TotalTime>
  <Words>510</Words>
  <Application>Microsoft Macintosh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Segoe UI</vt:lpstr>
      <vt:lpstr>Adjacency</vt:lpstr>
      <vt:lpstr>Civil and Criminal Forfeiture</vt:lpstr>
      <vt:lpstr>Table of Contents</vt:lpstr>
      <vt:lpstr>What is Civil Asset Forfeiture?</vt:lpstr>
      <vt:lpstr>What is Civil Asset Forfeiture?</vt:lpstr>
      <vt:lpstr>Examples</vt:lpstr>
      <vt:lpstr>PowerPoint Presentation</vt:lpstr>
      <vt:lpstr>New Mexico HB 560 A Model Reform Bill</vt:lpstr>
      <vt:lpstr>State Comparisons</vt:lpstr>
      <vt:lpstr>Best Practices and Principles</vt:lpstr>
    </vt:vector>
  </TitlesOfParts>
  <Company>Koch Industries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Foundation for Women Legislators</dc:title>
  <dc:creator>Horst, Silas</dc:creator>
  <cp:lastModifiedBy>Emily Horak</cp:lastModifiedBy>
  <cp:revision>27</cp:revision>
  <dcterms:created xsi:type="dcterms:W3CDTF">2016-05-02T14:55:32Z</dcterms:created>
  <dcterms:modified xsi:type="dcterms:W3CDTF">2016-10-07T18:37:32Z</dcterms:modified>
</cp:coreProperties>
</file>