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2" r:id="rId1"/>
  </p:sldMasterIdLst>
  <p:notesMasterIdLst>
    <p:notesMasterId r:id="rId9"/>
  </p:notesMasterIdLst>
  <p:sldIdLst>
    <p:sldId id="256" r:id="rId2"/>
    <p:sldId id="263" r:id="rId3"/>
    <p:sldId id="257" r:id="rId4"/>
    <p:sldId id="258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>
      <p:cViewPr varScale="1">
        <p:scale>
          <a:sx n="86" d="100"/>
          <a:sy n="86" d="100"/>
        </p:scale>
        <p:origin x="176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EE06984-8263-4D47-A993-A8E3866F8AFE}" type="datetimeFigureOut">
              <a:rPr lang="en-US"/>
              <a:pPr>
                <a:defRPr/>
              </a:pPr>
              <a:t>10/7/16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DA1F89-A630-4639-9BD6-E3BA9DCE64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496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08435-418A-4BA0-9A32-FEF87A0B9AB4}" type="datetime1">
              <a:rPr lang="en-US"/>
              <a:pPr>
                <a:defRPr/>
              </a:pPr>
              <a:t>10/7/16</a:t>
            </a:fld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389B224-2633-46B7-B4DB-21794CE728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4744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12E1C-32AB-4B03-9235-AF9F83514D77}" type="datetime1">
              <a:rPr lang="en-US"/>
              <a:pPr>
                <a:defRPr/>
              </a:pPr>
              <a:t>10/7/16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E7D64-A82A-4549-9E02-5DB7C5BCBB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1210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88C48-F3FF-4716-A180-D3538187B58F}" type="datetime1">
              <a:rPr lang="en-US"/>
              <a:pPr>
                <a:defRPr/>
              </a:pPr>
              <a:t>10/7/16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CFD24D-A04C-4C4C-9B8B-7CC828F4C7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0418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42901-A0C2-442F-9B8A-3296F9CFA141}" type="datetime1">
              <a:rPr lang="en-US"/>
              <a:pPr>
                <a:defRPr/>
              </a:pPr>
              <a:t>10/7/16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726CB-B67F-4BC1-AC8E-2440A5C3EE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904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87DC6-1DF7-459F-A7FE-ED7C6B0B419E}" type="datetime1">
              <a:rPr lang="en-US"/>
              <a:pPr>
                <a:defRPr/>
              </a:pPr>
              <a:t>10/7/16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D99F9-B76C-44E5-B789-2201A99CB1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0951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92297-AD04-4E2D-A32D-AA49045C157E}" type="datetime1">
              <a:rPr lang="en-US"/>
              <a:pPr>
                <a:defRPr/>
              </a:pPr>
              <a:t>10/7/16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37F23-3FF4-4EF1-803E-978E00B56A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999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BC17E80-A170-4CDC-A1E1-A2AA0F065E4E}" type="datetime1">
              <a:rPr lang="en-US"/>
              <a:pPr>
                <a:defRPr/>
              </a:pPr>
              <a:t>10/7/16</a:t>
            </a:fld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33BC73-7361-44A3-94FE-949F4CFA1E8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80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EE5DD-CEAB-4C7F-9FF2-97F951A6D6A1}" type="datetime1">
              <a:rPr lang="en-US"/>
              <a:pPr>
                <a:defRPr/>
              </a:pPr>
              <a:t>10/7/16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96B89-4832-4027-8935-BC479AA96E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641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BD262-82D7-4FA5-94DD-92B273BF8EC3}" type="datetime1">
              <a:rPr lang="en-US"/>
              <a:pPr>
                <a:defRPr/>
              </a:pPr>
              <a:t>10/7/16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FE866F-6D66-4A3C-B5A2-07E8006010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960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8CFAA-2599-4A6F-BBE0-2F6FE06DD4BF}" type="datetime1">
              <a:rPr lang="en-US"/>
              <a:pPr>
                <a:defRPr/>
              </a:pPr>
              <a:t>10/7/16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C3360-060E-4112-A112-3C50A2CB54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8068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620DC-E0F5-42B8-9735-DB58995DFD6D}" type="datetime1">
              <a:rPr lang="en-US"/>
              <a:pPr>
                <a:defRPr/>
              </a:pPr>
              <a:t>10/7/16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313F5-B9F7-42A4-BD80-08A7A0C25E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4143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 smtClean="0">
                <a:solidFill>
                  <a:schemeClr val="accent2"/>
                </a:solidFill>
                <a:cs typeface="Arial" charset="0"/>
              </a:defRPr>
            </a:lvl1pPr>
          </a:lstStyle>
          <a:p>
            <a:pPr>
              <a:defRPr/>
            </a:pPr>
            <a:fld id="{E0245ADE-EB20-4B36-BD87-330D85ABBEAC}" type="datetime1">
              <a:rPr lang="en-US"/>
              <a:pPr>
                <a:defRPr/>
              </a:pPr>
              <a:t>10/7/16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fld id="{A3A83217-C9D5-4EA0-9172-AF683114CA5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77" r:id="rId2"/>
    <p:sldLayoutId id="2147483778" r:id="rId3"/>
    <p:sldLayoutId id="2147483779" r:id="rId4"/>
    <p:sldLayoutId id="2147483786" r:id="rId5"/>
    <p:sldLayoutId id="2147483787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hyperlink" Target="http://www.triallawyerconfidential.com/tlc_03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bacollateralconsequences.org/" TargetMode="External"/><Relationship Id="rId3" Type="http://schemas.openxmlformats.org/officeDocument/2006/relationships/hyperlink" Target="http://ccresourcecenter.org/2016/01/13/expungement-and-sealing-laws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7200" dirty="0"/>
              <a:t>Collateral Consequences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066800" y="2895600"/>
            <a:ext cx="6400800" cy="1752600"/>
          </a:xfrm>
        </p:spPr>
        <p:txBody>
          <a:bodyPr/>
          <a:lstStyle/>
          <a:p>
            <a:pPr marL="63500">
              <a:buFont typeface="Arial" panose="020B0604020202020204" pitchFamily="34" charset="0"/>
              <a:buNone/>
            </a:pPr>
            <a:r>
              <a:rPr lang="en-US" altLang="en-US" smtClean="0">
                <a:solidFill>
                  <a:schemeClr val="bg1"/>
                </a:solidFill>
              </a:rPr>
              <a:t>A Criminal Justice Issue Area Primer for the National Foundation for Women Legislators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Collateral Consequences, Slide #3</a:t>
            </a:r>
          </a:p>
          <a:p>
            <a:pPr lvl="1"/>
            <a:r>
              <a:rPr lang="en-US" dirty="0" smtClean="0"/>
              <a:t>Examples, Slides #4, 5</a:t>
            </a:r>
          </a:p>
          <a:p>
            <a:pPr lvl="1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What About Your State?, Slide #6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Best Policy and Practices, Slide #7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26CB-B67F-4BC1-AC8E-2440A5C3EE4F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114300" y="5867400"/>
            <a:ext cx="8915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altLang="en-US" sz="1400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*Note: hyperlinks to reports and data can be opened by right clicking and selecting "open hyperlink"*</a:t>
            </a:r>
            <a:endParaRPr lang="en-US" altLang="en-US" sz="32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823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Collateral Consequences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800" smtClean="0"/>
              <a:t>Collateral consequences of convictions are ongoing and sometimes-permanent restrictions imposed on people convicted of a crime.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180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800" smtClean="0"/>
              <a:t>While many of these restrictions are good policy, some of them are overly punitive and do nothing to increase public safety.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180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800" smtClean="0"/>
              <a:t>In fact, some collateral consequences make it nearly impossible for ex-offenders to put their lives back together and re-join society in a productive way.</a:t>
            </a:r>
          </a:p>
        </p:txBody>
      </p:sp>
      <p:sp>
        <p:nvSpPr>
          <p:cNvPr id="717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E28ED50-0110-4A59-B533-89104DC321AF}" type="slidenum">
              <a:rPr lang="en-US" altLang="en-US">
                <a:solidFill>
                  <a:srgbClr val="FFFFFF"/>
                </a:solidFill>
              </a:rPr>
              <a:pPr eaLnBrk="1" hangingPunct="1"/>
              <a:t>3</a:t>
            </a:fld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7173" name="Picture 6" descr="http://www.triallawyerconfidential.com/wp-content/uploads/2014/04/GavelHittingPers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689475"/>
            <a:ext cx="228600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Box 2"/>
          <p:cNvSpPr txBox="1">
            <a:spLocks noChangeArrowheads="1"/>
          </p:cNvSpPr>
          <p:nvPr/>
        </p:nvSpPr>
        <p:spPr bwMode="auto">
          <a:xfrm>
            <a:off x="5029200" y="6553200"/>
            <a:ext cx="533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/>
              <a:t>Source: </a:t>
            </a:r>
            <a:r>
              <a:rPr lang="en-US" altLang="en-US" sz="800">
                <a:hlinkClick r:id="rId3"/>
              </a:rPr>
              <a:t>The Trial Lawyer</a:t>
            </a:r>
            <a:endParaRPr lang="en-US" alt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-914400" y="871409"/>
            <a:ext cx="7521575" cy="4572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en-US" dirty="0"/>
              <a:t>Some Examples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-152400" y="1981200"/>
            <a:ext cx="5334000" cy="5334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Certain licensed professions often advocate for blanket restrictions on acquiring a license for those with a criminal record</a:t>
            </a:r>
            <a:r>
              <a:rPr lang="en-US" altLang="en-US" sz="1800" dirty="0" smtClean="0"/>
              <a:t>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While this may make good sense for certain professions, it makes less sense for professions like </a:t>
            </a:r>
            <a:r>
              <a:rPr lang="en-US" altLang="en-US" sz="2000" dirty="0" err="1" smtClean="0"/>
              <a:t>hairbraiding</a:t>
            </a:r>
            <a:r>
              <a:rPr lang="en-US" altLang="en-US" sz="2000" dirty="0" smtClean="0"/>
              <a:t>, landscaping, and general service industries.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These restrictions become a barrier to people trying to find work and re-build their lives.</a:t>
            </a:r>
          </a:p>
        </p:txBody>
      </p:sp>
      <p:sp>
        <p:nvSpPr>
          <p:cNvPr id="819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ECA44E0-8E34-4B02-AAE7-B87AFD352DFF}" type="slidenum">
              <a:rPr lang="en-US" altLang="en-US">
                <a:solidFill>
                  <a:srgbClr val="FFFFFF"/>
                </a:solidFill>
              </a:rPr>
              <a:pPr eaLnBrk="1" hangingPunct="1"/>
              <a:t>4</a:t>
            </a:fld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8197" name="Picture 8" descr="64501518-e063-4302-9609-74851ca37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187450"/>
            <a:ext cx="3806825" cy="490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6959"/>
            <a:ext cx="8229600" cy="1066800"/>
          </a:xfrm>
        </p:spPr>
        <p:txBody>
          <a:bodyPr/>
          <a:lstStyle/>
          <a:p>
            <a:r>
              <a:rPr lang="en-US" dirty="0" smtClean="0"/>
              <a:t>Examples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In many states, access to critical public services like housing and educational loans is severely restricted for those with a criminal record.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Almost all states have some form of sealing or expungement for certain low-level offenses.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However, the process is often arcane, legally technical, and prohibitively expensive.</a:t>
            </a: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26CB-B67F-4BC1-AC8E-2440A5C3EE4F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225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about your state?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Many states impose as many as a </a:t>
            </a:r>
            <a:r>
              <a:rPr lang="en-US" altLang="en-US" i="1" dirty="0" smtClean="0"/>
              <a:t>thousand</a:t>
            </a:r>
            <a:r>
              <a:rPr lang="en-US" altLang="en-US" dirty="0" smtClean="0"/>
              <a:t> collateral consequences of conviction.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You can refer to the American Bar Association’s excellent state-by-state resource </a:t>
            </a:r>
            <a:r>
              <a:rPr lang="en-US" altLang="en-US" dirty="0" smtClean="0">
                <a:solidFill>
                  <a:srgbClr val="FF0000"/>
                </a:solidFill>
                <a:hlinkClick r:id="rId2"/>
              </a:rPr>
              <a:t>here</a:t>
            </a:r>
            <a:r>
              <a:rPr lang="en-US" altLang="en-US" dirty="0" smtClean="0">
                <a:solidFill>
                  <a:srgbClr val="FF000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You can find a repository of resources around collateral consequences and expungement </a:t>
            </a:r>
            <a:r>
              <a:rPr lang="en-US" altLang="en-US" dirty="0" smtClean="0">
                <a:hlinkClick r:id="rId3"/>
              </a:rPr>
              <a:t>here</a:t>
            </a:r>
            <a:r>
              <a:rPr lang="en-US" altLang="en-US" dirty="0" smtClean="0"/>
              <a:t>.</a:t>
            </a:r>
          </a:p>
        </p:txBody>
      </p:sp>
      <p:sp>
        <p:nvSpPr>
          <p:cNvPr id="922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2F56689-9CC4-4D7E-962A-2ABC695FA185}" type="slidenum">
              <a:rPr lang="en-US" altLang="en-US">
                <a:solidFill>
                  <a:srgbClr val="FFFFFF"/>
                </a:solidFill>
              </a:rPr>
              <a:pPr eaLnBrk="1" hangingPunct="1"/>
              <a:t>6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Best Policy and Practices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Restrictions imposed on ex-offenders should serve a clear and demonstrable public safety purpose.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Restrictions should also take into account the known science behind aging and crime – as people age they are less and less likely to commit crime. </a:t>
            </a:r>
            <a:r>
              <a:rPr lang="en-US" altLang="en-US" sz="1800" smtClean="0"/>
              <a:t>Therefore permanent restrictions may not always serve public safety.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States should work to streamline the process for sealing or expunging records for those who qualify, and enforce record sealing laws as part of good government practice.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States should reduce or eliminate unnecessary barriers to opportunity and stability for those who have paid their debt to society, especially related to licensing and access to public services.</a:t>
            </a:r>
          </a:p>
        </p:txBody>
      </p:sp>
      <p:sp>
        <p:nvSpPr>
          <p:cNvPr id="1024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86D65C0-8E97-4515-A02A-A76E8FC7DADF}" type="slidenum">
              <a:rPr lang="en-US" altLang="en-US">
                <a:solidFill>
                  <a:srgbClr val="FFFFFF"/>
                </a:solidFill>
              </a:rPr>
              <a:pPr eaLnBrk="1" hangingPunct="1"/>
              <a:t>7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739</TotalTime>
  <Words>425</Words>
  <Application>Microsoft Macintosh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Georgia</vt:lpstr>
      <vt:lpstr>Segoe UI</vt:lpstr>
      <vt:lpstr>Trebuchet MS</vt:lpstr>
      <vt:lpstr>Wingdings 2</vt:lpstr>
      <vt:lpstr>Urban</vt:lpstr>
      <vt:lpstr>Collateral Consequences</vt:lpstr>
      <vt:lpstr>Table of Contents</vt:lpstr>
      <vt:lpstr>Collateral Consequences</vt:lpstr>
      <vt:lpstr>Some Examples</vt:lpstr>
      <vt:lpstr>Examples Continued</vt:lpstr>
      <vt:lpstr>What about your state?</vt:lpstr>
      <vt:lpstr>Best Policy and Practices</vt:lpstr>
    </vt:vector>
  </TitlesOfParts>
  <Company>Koch Industries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Collateral Consequences</dc:title>
  <dc:creator>Horst, Silas</dc:creator>
  <cp:lastModifiedBy>Emily Horak</cp:lastModifiedBy>
  <cp:revision>23</cp:revision>
  <dcterms:created xsi:type="dcterms:W3CDTF">2016-06-09T13:24:32Z</dcterms:created>
  <dcterms:modified xsi:type="dcterms:W3CDTF">2016-10-07T18:38:03Z</dcterms:modified>
</cp:coreProperties>
</file>