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5.8.0.0-->
<p:presentation xmlns:a="http://schemas.openxmlformats.org/drawingml/2006/main" xmlns:r="http://schemas.openxmlformats.org/officeDocument/2006/relationships" xmlns:p="http://schemas.openxmlformats.org/presentationml/2006/main" saveSubsetFonts="1" autoCompressPictures="0">
  <p:sldMasterIdLst>
    <p:sldMasterId r:id="rId1" id="2147483660"/>
  </p:sldMasterIdLst>
  <p:notesMasterIdLst>
    <p:notesMasterId r:id="rId12"/>
  </p:notesMasterIdLst>
  <p:sldIdLst>
    <p:sldId r:id="rId2" id="273"/>
    <p:sldId r:id="rId3" id="267"/>
    <p:sldId r:id="rId4" id="281"/>
    <p:sldId r:id="rId5" id="277"/>
    <p:sldId r:id="rId6" id="278"/>
    <p:sldId r:id="rId7" id="279"/>
    <p:sldId r:id="rId8" id="280"/>
    <p:sldId r:id="rId9" id="274"/>
    <p:sldId r:id="rId10" id="275"/>
    <p:sldId r:id="rId11" id="259"/>
  </p:sldIdLst>
  <p:sldSz cx="9144000" cy="6858000" type="screen4x3"/>
  <p:notesSz cx="6858000" cy="9144000"/>
  <p:defaultTextStyle>
    <a:defPPr>
      <a:defRPr lang="en-US"/>
    </a:defPPr>
    <a:lvl1pPr marL="0" algn="l" defTabSz="914400" rtl="0" eaLnBrk="1" latinLnBrk="0" hangingPunct="1">
      <a:defRPr sz="1800" kern="1200">
        <a:solidFill>
          <a:schemeClr val="phClr"/>
        </a:solidFill>
        <a:latin typeface="+mn-lt"/>
        <a:ea typeface="+mn-ea"/>
        <a:cs typeface="+mn-cs"/>
      </a:defRPr>
    </a:lvl1pPr>
    <a:lvl2pPr marL="457200" algn="l" defTabSz="914400" rtl="0" eaLnBrk="1" latinLnBrk="0" hangingPunct="1">
      <a:defRPr sz="1800" kern="1200">
        <a:solidFill>
          <a:schemeClr val="phClr"/>
        </a:solidFill>
        <a:latin typeface="+mn-lt"/>
        <a:ea typeface="+mn-ea"/>
        <a:cs typeface="+mn-cs"/>
      </a:defRPr>
    </a:lvl2pPr>
    <a:lvl3pPr marL="914400" algn="l" defTabSz="914400" rtl="0" eaLnBrk="1" latinLnBrk="0" hangingPunct="1">
      <a:defRPr sz="1800" kern="1200">
        <a:solidFill>
          <a:schemeClr val="phClr"/>
        </a:solidFill>
        <a:latin typeface="+mn-lt"/>
        <a:ea typeface="+mn-ea"/>
        <a:cs typeface="+mn-cs"/>
      </a:defRPr>
    </a:lvl3pPr>
    <a:lvl4pPr marL="1371600" algn="l" defTabSz="914400" rtl="0" eaLnBrk="1" latinLnBrk="0" hangingPunct="1">
      <a:defRPr sz="1800" kern="1200">
        <a:solidFill>
          <a:schemeClr val="phClr"/>
        </a:solidFill>
        <a:latin typeface="+mn-lt"/>
        <a:ea typeface="+mn-ea"/>
        <a:cs typeface="+mn-cs"/>
      </a:defRPr>
    </a:lvl4pPr>
    <a:lvl5pPr marL="1828800" algn="l" defTabSz="914400" rtl="0" eaLnBrk="1" latinLnBrk="0" hangingPunct="1">
      <a:defRPr sz="1800" kern="1200">
        <a:solidFill>
          <a:schemeClr val="phClr"/>
        </a:solidFill>
        <a:latin typeface="+mn-lt"/>
        <a:ea typeface="+mn-ea"/>
        <a:cs typeface="+mn-cs"/>
      </a:defRPr>
    </a:lvl5pPr>
    <a:lvl6pPr marL="2286000" algn="l" defTabSz="914400" rtl="0" eaLnBrk="1" latinLnBrk="0" hangingPunct="1">
      <a:defRPr sz="1800" kern="1200">
        <a:solidFill>
          <a:schemeClr val="phClr"/>
        </a:solidFill>
        <a:latin typeface="+mn-lt"/>
        <a:ea typeface="+mn-ea"/>
        <a:cs typeface="+mn-cs"/>
      </a:defRPr>
    </a:lvl6pPr>
    <a:lvl7pPr marL="2743200" algn="l" defTabSz="914400" rtl="0" eaLnBrk="1" latinLnBrk="0" hangingPunct="1">
      <a:defRPr sz="1800" kern="1200">
        <a:solidFill>
          <a:schemeClr val="phClr"/>
        </a:solidFill>
        <a:latin typeface="+mn-lt"/>
        <a:ea typeface="+mn-ea"/>
        <a:cs typeface="+mn-cs"/>
      </a:defRPr>
    </a:lvl7pPr>
    <a:lvl8pPr marL="3200400" algn="l" defTabSz="914400" rtl="0" eaLnBrk="1" latinLnBrk="0" hangingPunct="1">
      <a:defRPr sz="1800" kern="1200">
        <a:solidFill>
          <a:schemeClr val="phClr"/>
        </a:solidFill>
        <a:latin typeface="+mn-lt"/>
        <a:ea typeface="+mn-ea"/>
        <a:cs typeface="+mn-cs"/>
      </a:defRPr>
    </a:lvl8pPr>
    <a:lvl9pPr marL="3657600" algn="l" defTabSz="914400" rtl="0" eaLnBrk="1" latinLnBrk="0" hangingPunct="1">
      <a:defRPr sz="1800" kern="1200">
        <a:solidFill>
          <a:schemeClr val="phClr"/>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p="http://schemas.openxmlformats.org/presentationml/2006/main">
  <p:cmAuthor id="1" name="Caroline Haun" initials="CH" lastIdx="10" clrIdx="0">
    <p:extLst>
      <p:ext uri="{19B8F6BF-5375-455C-9EA6-DF929625EA0E}">
        <p15:presenceInfo xmlns:p15="http://schemas.microsoft.com/office/powerpoint/2012/main" userId="S-1-5-21-2052111302-2111687655-839522115-95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0CD"/>
    <a:srgbClr val="5E6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p:restoredTop sz="85846" autoAdjust="0"/>
  </p:normalViewPr>
  <p:slideViewPr>
    <p:cSldViewPr snapToGrid="0" snapToObjects="1">
      <p:cViewPr varScale="1">
        <p:scale>
          <a:sx n="100" d="100"/>
          <a:sy n="100" d="100"/>
        </p:scale>
        <p:origin x="1218" y="78"/>
      </p:cViewPr>
      <p:guideLst>
        <p:guide orient="horz" pos="2160"/>
        <p:guide pos="2880"/>
      </p:guideLst>
    </p:cSldViewPr>
  </p:slideViewPr>
  <p:notesTextViewPr>
    <p:cViewPr>
      <p:scale>
        <a:sx n="1" d="1"/>
        <a:sy n="1" d="1"/>
      </p:scale>
      <p:origin x="0" y="0"/>
    </p:cViewPr>
  </p:notesText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notesMaster" Target="notesMasters/notesMaster1.xml" /><Relationship Id="rId13" Type="http://schemas.openxmlformats.org/officeDocument/2006/relationships/commentAuthors" Target="commentAuthors.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2.xml" /><Relationship Id="rId17"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p:spPr>
        <p:txBody>
          <a:bodyPr vert="horz" lIns="91440" tIns="45720" rIns="91440" bIns="45720" rtlCol="0"/>
          <a:lstStyle>
            <a:lvl1pPr algn="r">
              <a:defRPr sz="1200"/>
            </a:lvl1pPr>
          </a:lstStyle>
          <a:p>
            <a:fld id="{490DFB33-D10A-6F4C-A8CB-4CCB346835AE}" type="datetimeFigureOut">
              <a:rPr lang="en-US" smtClean="0"/>
              <a:t>7/27/2017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p:spPr>
        <p:txBody>
          <a:bodyPr vert="horz" lIns="91440" tIns="45720" rIns="91440" bIns="45720" rtlCol="0"/>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6" name="Footer Placeholder 5"/>
          <p:cNvSpPr>
            <a:spLocks noGrp="1"/>
          </p:cNvSpPr>
          <p:nvPr>
            <p:ph type="ftr" sz="quarter" idx="4"/>
          </p:nvPr>
        </p:nvSpPr>
        <p:spPr>
          <a:xfrm>
            <a:off x="0" y="8685213"/>
            <a:ext cx="2971800" cy="457200"/>
          </a:xfrm>
          <a:prstGeom prst="rect"/>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p:spPr>
        <p:txBody>
          <a:bodyPr vert="horz" lIns="91440" tIns="45720" rIns="91440" bIns="45720" rtlCol="0" anchor="b"/>
          <a:lstStyle>
            <a:lvl1pPr algn="r">
              <a:defRPr sz="1200"/>
            </a:lvl1pPr>
          </a:lstStyle>
          <a:p>
            <a:fld id="{242D6CE5-82C2-334E-BD98-38762E1C3027}" type="slidenum">
              <a:rPr lang="en-US" smtClean="0"/>
              <a:t>‹#›</a:t>
            </a:fld>
            <a:endParaRPr lang="en-US"/>
          </a:p>
        </p:txBody>
      </p:sp>
    </p:spTree>
    <p:extLst>
      <p:ext uri="{BB962C8B-B14F-4D97-AF65-F5344CB8AC3E}">
        <p14:creationId xmlns:p14="http://schemas.microsoft.com/office/powerpoint/2010/main" val="3698697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2D6CE5-82C2-334E-BD98-38762E1C3027}" type="slidenum">
              <a:rPr lang="en-US" smtClean="0"/>
              <a:t>‹#›</a:t>
            </a:fld>
            <a:endParaRPr lang="en-US"/>
          </a:p>
        </p:txBody>
      </p:sp>
    </p:spTree>
    <p:extLst>
      <p:ext uri="{BB962C8B-B14F-4D97-AF65-F5344CB8AC3E}">
        <p14:creationId xmlns:p14="http://schemas.microsoft.com/office/powerpoint/2010/main" val="144006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name="">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noFill/>
          <a:ln>
            <a:noFill/>
          </a:ln>
        </p:spPr>
        <p:txBody>
          <a:bodyPr lIns="91425" tIns="45700" rIns="91425" bIns="45700" anchor="t" anchorCtr="0">
            <a:noAutofit/>
          </a:bodyPr>
          <a:lstStyle/>
          <a:p>
            <a:pPr marL="0" marR="0" lvl="0" indent="0" algn="l" rtl="0">
              <a:spcBef>
                <a:spcPct val="0"/>
              </a:spcBef>
              <a:buSzPct val="25000"/>
              <a:buNone/>
            </a:pPr>
            <a:r>
              <a:rPr lang="en-US" sz="1200" b="0" i="0" u="none" strike="noStrike" cap="none" dirty="1" smtClean="0">
                <a:solidFill>
                  <a:schemeClr val="dk1"/>
                </a:solidFill>
                <a:latin typeface="Calibri"/>
                <a:ea typeface="Calibri"/>
                <a:cs typeface="Calibri"/>
                <a:sym typeface="Calibri"/>
              </a:rPr>
              <a:t>Urbanization</a:t>
            </a:r>
            <a:r>
              <a:rPr lang="en-US" sz="1200" b="0" i="0" u="none" strike="noStrike" cap="none" baseline="0" dirty="1" smtClean="0">
                <a:solidFill>
                  <a:schemeClr val="dk1"/>
                </a:solidFill>
                <a:latin typeface="Calibri"/>
                <a:ea typeface="Calibri"/>
                <a:cs typeface="Calibri"/>
                <a:sym typeface="Calibri"/>
              </a:rPr>
              <a:t> and </a:t>
            </a:r>
            <a:r>
              <a:rPr lang="en-US" sz="1200" b="0" i="0" u="none" strike="noStrike" cap="none" dirty="1" smtClean="0">
                <a:solidFill>
                  <a:schemeClr val="dk1"/>
                </a:solidFill>
                <a:latin typeface="Calibri"/>
                <a:ea typeface="Calibri"/>
                <a:cs typeface="Calibri"/>
                <a:sym typeface="Calibri"/>
              </a:rPr>
              <a:t>technology are rapidly advancing.</a:t>
            </a:r>
            <a:endParaRPr lang="en-US" sz="1200" b="0" i="0" u="none" strike="noStrike" cap="none">
              <a:solidFill>
                <a:schemeClr val="dk1"/>
              </a:solidFill>
              <a:latin typeface="Calibri"/>
              <a:ea typeface="Calibri"/>
              <a:cs typeface="Calibri"/>
              <a:sym typeface="Calibri"/>
            </a:endParaRPr>
          </a:p>
          <a:p>
            <a:pPr marL="0" marR="0" lvl="0" indent="0" algn="l" rtl="0">
              <a:spcBef>
                <a:spcPct val="0"/>
              </a:spcBef>
              <a:spcAft>
                <a:spcPct val="0"/>
              </a:spcAft>
              <a:buSzPct val="25000"/>
              <a:buNone/>
            </a:pPr>
            <a:r>
              <a:rPr lang="en-US" sz="1200" b="0" i="0" u="none" strike="noStrike" cap="none" dirty="1">
                <a:solidFill>
                  <a:schemeClr val="dk1"/>
                </a:solidFill>
                <a:latin typeface="Calibri"/>
                <a:ea typeface="Calibri"/>
                <a:cs typeface="Calibri"/>
                <a:sym typeface="Calibri"/>
              </a:rPr>
              <a:t>Cities operate more efficiently as </a:t>
            </a:r>
            <a:r>
              <a:rPr lang="en-US" sz="1200" b="0" i="0" u="none" strike="noStrike" cap="none" dirty="1" smtClean="0">
                <a:solidFill>
                  <a:schemeClr val="dk1"/>
                </a:solidFill>
                <a:latin typeface="Calibri"/>
                <a:ea typeface="Calibri"/>
                <a:cs typeface="Calibri"/>
                <a:sym typeface="Calibri"/>
              </a:rPr>
              <a:t>the cost </a:t>
            </a:r>
            <a:r>
              <a:rPr lang="en-US" sz="1200" b="0" i="0" u="none" strike="noStrike" cap="none" dirty="1">
                <a:solidFill>
                  <a:schemeClr val="dk1"/>
                </a:solidFill>
                <a:latin typeface="Calibri"/>
                <a:ea typeface="Calibri"/>
                <a:cs typeface="Calibri"/>
                <a:sym typeface="Calibri"/>
              </a:rPr>
              <a:t>of running a city </a:t>
            </a:r>
            <a:r>
              <a:rPr lang="en-US" sz="1200" b="0" i="0" u="none" strike="noStrike" cap="none" dirty="1" smtClean="0">
                <a:solidFill>
                  <a:schemeClr val="dk1"/>
                </a:solidFill>
                <a:latin typeface="Calibri"/>
                <a:ea typeface="Calibri"/>
                <a:cs typeface="Calibri"/>
                <a:sym typeface="Calibri"/>
              </a:rPr>
              <a:t>increases.</a:t>
            </a:r>
            <a:endParaRPr lang="en-US" sz="1200" b="0"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chemeClr val="dk1"/>
              </a:buClr>
              <a:buSzPct val="25000"/>
              <a:buFont typeface="Calibri"/>
              <a:buNone/>
            </a:pPr>
            <a:r>
              <a:rPr lang="en-US" sz="1200" b="0" i="0" u="none" strike="noStrike" cap="none" dirty="1">
                <a:solidFill>
                  <a:schemeClr val="dk1"/>
                </a:solidFill>
                <a:latin typeface="Calibri"/>
                <a:ea typeface="Calibri"/>
                <a:cs typeface="Calibri"/>
                <a:sym typeface="Calibri"/>
              </a:rPr>
              <a:t>B</a:t>
            </a:r>
            <a:r>
              <a:rPr lang="en-US" sz="1200" b="0" i="0" u="none" strike="noStrike" cap="none" dirty="1" smtClean="0">
                <a:solidFill>
                  <a:schemeClr val="dk1"/>
                </a:solidFill>
                <a:latin typeface="Calibri"/>
                <a:ea typeface="Calibri"/>
                <a:cs typeface="Calibri"/>
                <a:sym typeface="Calibri"/>
              </a:rPr>
              <a:t>etween </a:t>
            </a:r>
            <a:r>
              <a:rPr lang="en-US" sz="1200" b="0" i="0" u="none" strike="noStrike" cap="none" dirty="1">
                <a:solidFill>
                  <a:schemeClr val="dk1"/>
                </a:solidFill>
                <a:latin typeface="Calibri"/>
                <a:ea typeface="Calibri"/>
                <a:cs typeface="Calibri"/>
                <a:sym typeface="Calibri"/>
              </a:rPr>
              <a:t>3,000 and 5,000 cities are already on that journey. </a:t>
            </a:r>
          </a:p>
          <a:p>
            <a:pPr marL="0" marR="0" lvl="0" indent="0" algn="l" rtl="0">
              <a:spcBef>
                <a:spcPct val="0"/>
              </a:spcBef>
              <a:buSzPct val="25000"/>
              <a:buNone/>
            </a:pPr>
            <a:r>
              <a:rPr lang="en-US" sz="1200" b="0" i="0" u="none" strike="noStrike" cap="none" dirty="1">
                <a:solidFill>
                  <a:schemeClr val="dk1"/>
                </a:solidFill>
                <a:latin typeface="Calibri"/>
                <a:ea typeface="Calibri"/>
                <a:cs typeface="Calibri"/>
                <a:sym typeface="Calibri"/>
              </a:rPr>
              <a:t>Urban life is more connected, convenient</a:t>
            </a:r>
            <a:r>
              <a:rPr lang="en-US" sz="1200" b="0" i="0" u="none" strike="noStrike" cap="none" dirty="1" smtClean="0">
                <a:solidFill>
                  <a:schemeClr val="dk1"/>
                </a:solidFill>
                <a:latin typeface="Calibri"/>
                <a:ea typeface="Calibri"/>
                <a:cs typeface="Calibri"/>
                <a:sym typeface="Calibri"/>
              </a:rPr>
              <a:t>, and intuitive.</a:t>
            </a:r>
            <a:endParaRPr lang="en-US" sz="1200" b="0" i="0" u="none" strike="noStrike" cap="none">
              <a:solidFill>
                <a:schemeClr val="dk1"/>
              </a:solidFill>
              <a:latin typeface="Calibri"/>
              <a:ea typeface="Calibri"/>
              <a:cs typeface="Calibri"/>
              <a:sym typeface="Calibri"/>
            </a:endParaRPr>
          </a:p>
        </p:txBody>
      </p:sp>
      <p:sp>
        <p:nvSpPr>
          <p:cNvPr id="92" name="Shape 92"/>
          <p:cNvSpPr txBox="1">
            <a:spLocks noGrp="1"/>
          </p:cNvSpPr>
          <p:nvPr>
            <p:ph type="sldNum" idx="12"/>
          </p:nvPr>
        </p:nvSpPr>
        <p:spPr>
          <a:xfrm>
            <a:off x="3884612" y="8685213"/>
            <a:ext cx="2971799" cy="457200"/>
          </a:xfrm>
          <a:prstGeom prst="rect"/>
          <a:noFill/>
          <a:ln>
            <a:noFill/>
          </a:ln>
        </p:spPr>
        <p:txBody>
          <a:bodyPr lIns="91425" tIns="45700" rIns="91425" bIns="45700" anchor="b" anchorCtr="0">
            <a:noAutofit/>
          </a:bodyPr>
          <a:lstStyle/>
          <a:p>
            <a:pPr marL="0" marR="0" lvl="0" indent="0" algn="r" rtl="0">
              <a:spcBef>
                <a:spcPct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286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2D6CE5-82C2-334E-BD98-38762E1C3027}" type="slidenum">
              <a:rPr lang="en-US" smtClean="0"/>
              <a:t>‹#›</a:t>
            </a:fld>
            <a:endParaRPr lang="en-US"/>
          </a:p>
        </p:txBody>
      </p:sp>
    </p:spTree>
    <p:extLst>
      <p:ext uri="{BB962C8B-B14F-4D97-AF65-F5344CB8AC3E}">
        <p14:creationId xmlns:p14="http://schemas.microsoft.com/office/powerpoint/2010/main" val="254992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fontAlgn="auto" rtl="0" eaLnBrk="1" latinLnBrk="0" hangingPunct="1">
              <a:lnSpc>
                <a:spcPct val="100000"/>
              </a:lnSpc>
              <a:spcBef>
                <a:spcPct val="0"/>
              </a:spcBef>
              <a:spcAft>
                <a:spcPct val="0"/>
              </a:spcAft>
              <a:buClrTx/>
              <a:buSzTx/>
              <a:buFontTx/>
              <a:buNone/>
              <a:defRPr/>
            </a:pPr>
            <a:r>
              <a:rPr lang="en-US" sz="1200" kern="1200" dirty="1" smtClean="0">
                <a:solidFill>
                  <a:schemeClr val="tx1"/>
                </a:solidFill>
                <a:effectLst/>
                <a:latin typeface="+mn-lt"/>
                <a:ea typeface="+mn-ea"/>
                <a:cs typeface="+mn-cs"/>
              </a:rPr>
              <a:t>One of the critical elements of creating smart cities is the establishment of an ecosystem where there is communication and participation from multiple stakeholders. The public sector (government) is the ultimate decision maker as to how technology is integrated into city operations. The private sector (start ups and corporations) provides innovation solutions and resources.  Third party organizations (including nonprofits, universities, </a:t>
            </a:r>
            <a:r>
              <a:rPr lang="en-US" sz="1200" kern="1200" dirty="1" smtClean="0">
                <a:solidFill>
                  <a:schemeClr val="tx1"/>
                </a:solidFill>
                <a:effectLst/>
                <a:latin typeface="+mn-lt"/>
                <a:ea typeface="+mn-ea"/>
                <a:cs typeface="+mn-cs"/>
              </a:rPr>
              <a:t>etc</a:t>
            </a:r>
            <a:r>
              <a:rPr lang="en-US" sz="1200" kern="1200" dirty="1" smtClean="0">
                <a:solidFill>
                  <a:schemeClr val="tx1"/>
                </a:solidFill>
                <a:effectLst/>
                <a:latin typeface="+mn-lt"/>
                <a:ea typeface="+mn-ea"/>
                <a:cs typeface="+mn-cs"/>
              </a:rPr>
              <a:t>) are also critical conveners and act as "safe spaces" for the public and private sector to experiment with different approaches and pilot projects.  </a:t>
            </a:r>
          </a:p>
        </p:txBody>
      </p:sp>
      <p:sp>
        <p:nvSpPr>
          <p:cNvPr id="4" name="Slide Number Placeholder 3"/>
          <p:cNvSpPr>
            <a:spLocks noGrp="1"/>
          </p:cNvSpPr>
          <p:nvPr>
            <p:ph type="sldNum" sz="quarter" idx="10"/>
          </p:nvPr>
        </p:nvSpPr>
        <p:spPr/>
        <p:txBody>
          <a:bodyPr/>
          <a:lstStyle/>
          <a:p>
            <a:fld id="{242D6CE5-82C2-334E-BD98-38762E1C3027}" type="slidenum">
              <a:rPr lang="en-US" smtClean="0"/>
              <a:t>‹#›</a:t>
            </a:fld>
            <a:endParaRPr lang="en-US"/>
          </a:p>
        </p:txBody>
      </p:sp>
    </p:spTree>
    <p:extLst>
      <p:ext uri="{BB962C8B-B14F-4D97-AF65-F5344CB8AC3E}">
        <p14:creationId xmlns:p14="http://schemas.microsoft.com/office/powerpoint/2010/main" val="52208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1" smtClean="0">
                <a:solidFill>
                  <a:schemeClr val="tx1"/>
                </a:solidFill>
                <a:effectLst/>
                <a:latin typeface="+mn-lt"/>
                <a:ea typeface="+mn-ea"/>
                <a:cs typeface="+mn-cs"/>
              </a:rPr>
              <a:t>Ultimately, smart cities are focused on how to improve the urban experience for all residents, citizens and visitors. These broad categories can help focus the conversation around what the highest priorities are for a specific community. It is possible to give attention to each of these areas, but the most successful smart cities rank projects and build a supportive platform that can then be applied to all civic challenges.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2D6CE5-82C2-334E-BD98-38762E1C3027}" type="slidenum">
              <a:rPr lang="en-US" smtClean="0"/>
              <a:t>‹#›</a:t>
            </a:fld>
            <a:endParaRPr lang="en-US"/>
          </a:p>
        </p:txBody>
      </p:sp>
    </p:spTree>
    <p:extLst>
      <p:ext uri="{BB962C8B-B14F-4D97-AF65-F5344CB8AC3E}">
        <p14:creationId xmlns:p14="http://schemas.microsoft.com/office/powerpoint/2010/main" val="316422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2D6CE5-82C2-334E-BD98-38762E1C3027}" type="slidenum">
              <a:rPr lang="en-US" smtClean="0"/>
              <a:t>‹#›</a:t>
            </a:fld>
            <a:endParaRPr lang="en-US"/>
          </a:p>
        </p:txBody>
      </p:sp>
    </p:spTree>
    <p:extLst>
      <p:ext uri="{BB962C8B-B14F-4D97-AF65-F5344CB8AC3E}">
        <p14:creationId xmlns:p14="http://schemas.microsoft.com/office/powerpoint/2010/main" val="4165201559"/>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jpeg"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jpeg"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a:stretch>
            <a:fillRect/>
          </a:stretch>
        </p:blipFill>
        <p:spPr>
          <a:xfrm>
            <a:off x="5205" y="0"/>
            <a:ext cx="9146290" cy="6858000"/>
          </a:xfrm>
          <a:prstGeom prst="rect"/>
        </p:spPr>
      </p:pic>
      <p:sp>
        <p:nvSpPr>
          <p:cNvPr id="2" name="Title 1"/>
          <p:cNvSpPr>
            <a:spLocks noGrp="1"/>
          </p:cNvSpPr>
          <p:nvPr>
            <p:ph type="ctrTitle"/>
          </p:nvPr>
        </p:nvSpPr>
        <p:spPr>
          <a:xfrm>
            <a:off x="685800" y="4595730"/>
            <a:ext cx="7772400" cy="691603"/>
          </a:xfrm>
        </p:spPr>
        <p:txBody>
          <a:bodyPr anchor="b">
            <a:normAutofit/>
          </a:bodyPr>
          <a:lstStyle>
            <a:lvl1pPr algn="ctr">
              <a:defRPr sz="4000" b="1">
                <a:solidFill>
                  <a:schemeClr val="bg1"/>
                </a:solidFill>
                <a:latin typeface="Arial" charset="0"/>
                <a:ea typeface="Arial" charset="0"/>
                <a:cs typeface="Arial" charset="0"/>
              </a:defRPr>
            </a:lvl1pPr>
          </a:lstStyle>
          <a:p>
            <a:r>
              <a:rPr lang="en-US" dirty="1" smtClean="0"/>
              <a:t>Click to edit Master title style</a:t>
            </a:r>
            <a:endParaRPr lang="en-US"/>
          </a:p>
        </p:txBody>
      </p:sp>
      <p:sp>
        <p:nvSpPr>
          <p:cNvPr id="3" name="Subtitle 2"/>
          <p:cNvSpPr>
            <a:spLocks noGrp="1"/>
          </p:cNvSpPr>
          <p:nvPr>
            <p:ph type="subTitle" idx="1"/>
          </p:nvPr>
        </p:nvSpPr>
        <p:spPr>
          <a:xfrm>
            <a:off x="1143000" y="5456387"/>
            <a:ext cx="6858000" cy="616279"/>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smtClean="0"/>
              <a:t>Click to edit Master subtitle style</a:t>
            </a:r>
            <a:endParaRPr lang="en-US"/>
          </a:p>
        </p:txBody>
      </p:sp>
      <p:sp>
        <p:nvSpPr>
          <p:cNvPr id="7" name="Date Placeholder 3"/>
          <p:cNvSpPr>
            <a:spLocks noGrp="1"/>
          </p:cNvSpPr>
          <p:nvPr>
            <p:ph type="dt" sz="half" idx="10"/>
          </p:nvPr>
        </p:nvSpPr>
        <p:spPr>
          <a:xfrm>
            <a:off x="1138687" y="6320726"/>
            <a:ext cx="698739" cy="365125"/>
          </a:xfrm>
          <a:prstGeom prst="rect"/>
        </p:spPr>
        <p:txBody>
          <a:bodyPr anchor="ctr"/>
          <a:lstStyle>
            <a:lvl1pPr>
              <a:defRPr sz="800">
                <a:solidFill>
                  <a:schemeClr val="bg1"/>
                </a:solidFill>
              </a:defRPr>
            </a:lvl1pPr>
          </a:lstStyle>
          <a:p>
            <a:fld id="{83ACCC4C-A6A8-B146-9103-5C3E46D95BE2}" type="datetimeFigureOut">
              <a:rPr lang="en-US" smtClean="0"/>
              <a:t>7/27/2017</a:t>
            </a:fld>
            <a:endParaRPr lang="en-US"/>
          </a:p>
        </p:txBody>
      </p:sp>
      <p:sp>
        <p:nvSpPr>
          <p:cNvPr id="8" name="Slide Number Placeholder 5"/>
          <p:cNvSpPr txBox="1"/>
          <p:nvPr userDrawn="1"/>
        </p:nvSpPr>
        <p:spPr>
          <a:xfrm>
            <a:off x="623888" y="6310783"/>
            <a:ext cx="402655" cy="365125"/>
          </a:xfrm>
          <a:prstGeom prst="rect"/>
        </p:spPr>
        <p:txBody>
          <a:bodyPr vert="horz" lIns="91440" tIns="45720" rIns="91440" bIns="4572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CD6A6E-EAB6-F846-B6A5-0810AED72ED4}" type="slidenum">
              <a:rPr lang="en-US" smtClean="0">
                <a:solidFill>
                  <a:schemeClr val="bg1"/>
                </a:solidFill>
              </a:rPr>
              <a:t>‹#›</a:t>
            </a:fld>
            <a:endParaRPr lang="en-US">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charset="0"/>
                <a:ea typeface="Arial" charset="0"/>
                <a:cs typeface="Arial" charset="0"/>
              </a:defRPr>
            </a:lvl1pPr>
          </a:lstStyle>
          <a:p>
            <a:r>
              <a:rPr lang="en-US" dirty="1" smtClean="0"/>
              <a:t>Click to edit Master title style</a:t>
            </a:r>
            <a:endParaRPr lang="en-US"/>
          </a:p>
        </p:txBody>
      </p:sp>
      <p:sp>
        <p:nvSpPr>
          <p:cNvPr id="3" name="Content Placeholder 2"/>
          <p:cNvSpPr>
            <a:spLocks noGrp="1"/>
          </p:cNvSpPr>
          <p:nvPr>
            <p:ph idx="1"/>
          </p:nvPr>
        </p:nvSpPr>
        <p:spPr/>
        <p:txBody>
          <a:bodyPr/>
          <a:lstStyle>
            <a:lvl1pPr marL="228600" indent="-228600">
              <a:buFont typeface="Wingdings" charset="2"/>
              <a:buChar char="§"/>
              <a:defRPr/>
            </a:lvl1pPr>
            <a:lvl2pPr marL="685800" indent="-228600">
              <a:buFont typeface="Wingdings" charset="2"/>
              <a:buChar char="§"/>
              <a:defRPr/>
            </a:lvl2pPr>
            <a:lvl3pPr marL="1143000" indent="-228600">
              <a:buFont typeface="Wingdings" charset="2"/>
              <a:buChar char="§"/>
              <a:defRPr/>
            </a:lvl3pPr>
            <a:lvl4pPr marL="1600200" indent="-228600">
              <a:buFont typeface="Wingdings" charset="2"/>
              <a:buChar char="§"/>
              <a:defRPr/>
            </a:lvl4pPr>
            <a:lvl5pPr marL="2057400" indent="-228600">
              <a:buFont typeface="Wingdings" charset="2"/>
              <a:buChar char="§"/>
              <a:defRPr/>
            </a:lvl5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7" name="Date Placeholder 3"/>
          <p:cNvSpPr>
            <a:spLocks noGrp="1"/>
          </p:cNvSpPr>
          <p:nvPr>
            <p:ph type="dt" sz="half" idx="2"/>
          </p:nvPr>
        </p:nvSpPr>
        <p:spPr>
          <a:xfrm>
            <a:off x="1138687" y="6303343"/>
            <a:ext cx="698739" cy="365125"/>
          </a:xfrm>
          <a:prstGeom prst="rect"/>
        </p:spPr>
        <p:txBody>
          <a:bodyPr anchor="ctr"/>
          <a:lstStyle>
            <a:lvl1pPr>
              <a:defRPr sz="800">
                <a:solidFill>
                  <a:srgbClr val="4190CD"/>
                </a:solidFill>
                <a:latin typeface="Arial" charset="0"/>
                <a:ea typeface="Arial" charset="0"/>
                <a:cs typeface="Arial" charset="0"/>
              </a:defRPr>
            </a:lvl1pPr>
          </a:lstStyle>
          <a:p>
            <a:fld id="{83ACCC4C-A6A8-B146-9103-5C3E46D95BE2}" type="datetimeFigureOut">
              <a:rPr lang="en-US" smtClean="0"/>
              <a:t>7/27/2017</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a:fillRect/>
          </a:stretch>
        </p:blipFill>
        <p:spPr>
          <a:xfrm>
            <a:off x="0" y="859"/>
            <a:ext cx="9144000" cy="6856282"/>
          </a:xfrm>
          <a:prstGeom prst="rect"/>
        </p:spPr>
      </p:pic>
      <p:sp>
        <p:nvSpPr>
          <p:cNvPr id="2" name="Title 1"/>
          <p:cNvSpPr>
            <a:spLocks noGrp="1"/>
          </p:cNvSpPr>
          <p:nvPr>
            <p:ph type="title"/>
          </p:nvPr>
        </p:nvSpPr>
        <p:spPr>
          <a:xfrm>
            <a:off x="623888" y="1709739"/>
            <a:ext cx="7886700" cy="2852737"/>
          </a:xfrm>
        </p:spPr>
        <p:txBody>
          <a:bodyPr anchor="b">
            <a:normAutofit/>
          </a:bodyPr>
          <a:lstStyle>
            <a:lvl1pPr>
              <a:defRPr sz="4000" b="1" i="0">
                <a:solidFill>
                  <a:schemeClr val="bg1"/>
                </a:solidFill>
                <a:latin typeface="Arial" charset="0"/>
                <a:ea typeface="Arial" charset="0"/>
                <a:cs typeface="Arial" charset="0"/>
              </a:defRPr>
            </a:lvl1pPr>
          </a:lstStyle>
          <a:p>
            <a:r>
              <a:rPr lang="en-US" dirty="1"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smtClean="0"/>
              <a:t>Click to edit Master text styles</a:t>
            </a:r>
          </a:p>
        </p:txBody>
      </p:sp>
      <p:sp>
        <p:nvSpPr>
          <p:cNvPr id="4" name="Date Placeholder 3"/>
          <p:cNvSpPr>
            <a:spLocks noGrp="1"/>
          </p:cNvSpPr>
          <p:nvPr>
            <p:ph type="dt" sz="half" idx="10"/>
          </p:nvPr>
        </p:nvSpPr>
        <p:spPr>
          <a:xfrm>
            <a:off x="1138687" y="6356351"/>
            <a:ext cx="698739" cy="365125"/>
          </a:xfrm>
          <a:prstGeom prst="rect"/>
        </p:spPr>
        <p:txBody>
          <a:bodyPr anchor="ctr"/>
          <a:lstStyle>
            <a:lvl1pPr>
              <a:defRPr sz="800">
                <a:solidFill>
                  <a:schemeClr val="bg1"/>
                </a:solidFill>
              </a:defRPr>
            </a:lvl1pPr>
          </a:lstStyle>
          <a:p>
            <a:fld id="{83ACCC4C-A6A8-B146-9103-5C3E46D95BE2}" type="datetimeFigureOut">
              <a:rPr lang="en-US" smtClean="0"/>
              <a:t>7/27/2017</a:t>
            </a:fld>
            <a:endParaRPr lang="en-US"/>
          </a:p>
        </p:txBody>
      </p:sp>
      <p:sp>
        <p:nvSpPr>
          <p:cNvPr id="6" name="Slide Number Placeholder 5"/>
          <p:cNvSpPr>
            <a:spLocks noGrp="1"/>
          </p:cNvSpPr>
          <p:nvPr>
            <p:ph type="sldNum" sz="quarter" idx="12"/>
          </p:nvPr>
        </p:nvSpPr>
        <p:spPr>
          <a:xfrm>
            <a:off x="623888" y="6346408"/>
            <a:ext cx="402655" cy="365125"/>
          </a:xfrm>
          <a:prstGeom prst="rect"/>
        </p:spPr>
        <p:txBody>
          <a:bodyPr anchor="ctr"/>
          <a:lstStyle>
            <a:lvl1pPr algn="l">
              <a:defRPr sz="800" b="1">
                <a:solidFill>
                  <a:schemeClr val="bg1"/>
                </a:solidFill>
              </a:defRPr>
            </a:lvl1pPr>
          </a:lstStyle>
          <a:p>
            <a:fld id="{F6CD6A6E-EAB6-F846-B6A5-0810AED72ED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5198" y="0"/>
            <a:ext cx="9133604" cy="6848487"/>
          </a:xfrm>
          <a:prstGeom prst="rect"/>
        </p:spPr>
      </p:pic>
    </p:spTree>
  </p:cSld>
  <p:clrMapOvr>
    <a:masterClrMapping/>
  </p:clrMapOvr>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2.xml" /><Relationship Id="rId6" Type="http://schemas.openxmlformats.org/officeDocument/2006/relationships/image" Target="../media/image4.jpeg"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pic>
        <p:nvPicPr>
          <p:cNvPr id="4" name="Picture 3"/>
          <p:cNvPicPr/>
          <p:nvPr userDrawn="1"/>
        </p:nvPicPr>
        <p:blipFill>
          <a:blip r:embed="rId6"/>
          <a:srcRect/>
          <a:stretch>
            <a:fillRect/>
          </a:stretch>
        </p:blipFill>
        <p:spPr>
          <a:xfrm>
            <a:off x="0" y="859"/>
            <a:ext cx="9144000" cy="6856282"/>
          </a:xfrm>
          <a:prstGeom prst="rect"/>
        </p:spPr>
      </p:pic>
      <p:sp>
        <p:nvSpPr>
          <p:cNvPr id="2" name="Title Placeholder 1"/>
          <p:cNvSpPr>
            <a:spLocks noGrp="1"/>
          </p:cNvSpPr>
          <p:nvPr>
            <p:ph type="title"/>
          </p:nvPr>
        </p:nvSpPr>
        <p:spPr>
          <a:xfrm>
            <a:off x="628650" y="365126"/>
            <a:ext cx="7886700" cy="1325563"/>
          </a:xfrm>
          <a:prstGeom prst="rect"/>
        </p:spPr>
        <p:txBody>
          <a:bodyPr vert="horz" lIns="91440" tIns="45720" rIns="91440" bIns="45720" rtlCol="0" anchor="ctr">
            <a:normAutofit/>
          </a:bodyPr>
          <a:lstStyle/>
          <a:p>
            <a:r>
              <a:rPr lang="en-US" dirty="1"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p:spPr>
        <p:txBody>
          <a:bodyPr vert="horz" lIns="91440" tIns="45720" rIns="91440" bIns="45720" rtlCol="0">
            <a:normAutofit/>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8" name="Date Placeholder 3"/>
          <p:cNvSpPr>
            <a:spLocks noGrp="1"/>
          </p:cNvSpPr>
          <p:nvPr>
            <p:ph type="dt" sz="half" idx="2"/>
          </p:nvPr>
        </p:nvSpPr>
        <p:spPr>
          <a:xfrm>
            <a:off x="1138687" y="6303343"/>
            <a:ext cx="698739" cy="365125"/>
          </a:xfrm>
          <a:prstGeom prst="rect"/>
        </p:spPr>
        <p:txBody>
          <a:bodyPr anchor="ctr"/>
          <a:lstStyle>
            <a:lvl1pPr>
              <a:defRPr sz="800">
                <a:solidFill>
                  <a:srgbClr val="4190CD"/>
                </a:solidFill>
                <a:latin typeface="Arial" charset="0"/>
                <a:ea typeface="Arial" charset="0"/>
                <a:cs typeface="Arial" charset="0"/>
              </a:defRPr>
            </a:lvl1pPr>
          </a:lstStyle>
          <a:p>
            <a:fld id="{83ACCC4C-A6A8-B146-9103-5C3E46D95BE2}" type="datetimeFigureOut">
              <a:rPr lang="en-US" smtClean="0"/>
              <a:t>7/27/2017</a:t>
            </a:fld>
            <a:endParaRPr lang="en-US"/>
          </a:p>
        </p:txBody>
      </p:sp>
      <p:sp>
        <p:nvSpPr>
          <p:cNvPr id="9" name="Slide Number Placeholder 5"/>
          <p:cNvSpPr txBox="1"/>
          <p:nvPr userDrawn="1"/>
        </p:nvSpPr>
        <p:spPr>
          <a:xfrm>
            <a:off x="623888" y="6293400"/>
            <a:ext cx="402655" cy="365125"/>
          </a:xfrm>
          <a:prstGeom prst="rect"/>
        </p:spPr>
        <p:txBody>
          <a:bodyPr vert="horz" lIns="91440" tIns="45720" rIns="91440" bIns="4572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CD6A6E-EAB6-F846-B6A5-0810AED72ED4}" type="slidenum">
              <a:rPr lang="en-US" smtClean="0">
                <a:solidFill>
                  <a:srgbClr val="4190CD"/>
                </a:solidFill>
                <a:latin typeface="Arial" charset="0"/>
                <a:ea typeface="Arial" charset="0"/>
                <a:cs typeface="Arial" charset="0"/>
              </a:rPr>
              <a:t>‹#›</a:t>
            </a:fld>
            <a:endParaRPr lang="en-US">
              <a:solidFill>
                <a:srgbClr val="4190CD"/>
              </a:solidFill>
              <a:latin typeface="Arial" charset="0"/>
              <a:ea typeface="Arial" charset="0"/>
              <a:cs typeface="Arial" charset="0"/>
            </a:endParaRPr>
          </a:p>
        </p:txBody>
      </p:sp>
    </p:spTree>
    <p:extLst>
      <p:ext uri="{BB962C8B-B14F-4D97-AF65-F5344CB8AC3E}">
        <p14:creationId xmlns:p14="http://schemas.microsoft.com/office/powerpoint/2010/main" val="588285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3600" b="1" i="0" kern="1200">
          <a:solidFill>
            <a:srgbClr val="4190C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FF9935"/>
        </a:buClr>
        <a:buSzPct val="75000"/>
        <a:buFont typeface="Wingdings" charset="2"/>
        <a:buChar char="§"/>
        <a:defRPr sz="280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9935"/>
        </a:buClr>
        <a:buSzPct val="75000"/>
        <a:buFont typeface="Wingdings" charset="2"/>
        <a:buChar char="§"/>
        <a:defRPr sz="2400" kern="120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9935"/>
        </a:buClr>
        <a:buSzPct val="75000"/>
        <a:buFont typeface="Wingdings" charset="2"/>
        <a:buChar char="§"/>
        <a:defRPr sz="200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9935"/>
        </a:buClr>
        <a:buSzPct val="75000"/>
        <a:buFont typeface="Wingdings" charset="2"/>
        <a:buChar char="§"/>
        <a:defRPr sz="1800" kern="120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9935"/>
        </a:buClr>
        <a:buSzPct val="75000"/>
        <a:buFont typeface="Wingdings" charset="2"/>
        <a:buChar char="§"/>
        <a:defRPr sz="180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6.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5.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6.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785652"/>
            <a:ext cx="7772400" cy="1458065"/>
          </a:xfrm>
        </p:spPr>
        <p:txBody>
          <a:bodyPr>
            <a:noAutofit/>
          </a:bodyPr>
          <a:lstStyle/>
          <a:p>
            <a:r>
              <a:rPr lang="en-US" dirty="1" smtClean="0">
                <a:latin typeface="Arial"/>
                <a:cs typeface="Arial"/>
              </a:rPr>
              <a:t>How Technology Is</a:t>
            </a:r>
            <a:br>
              <a:rPr lang="en-US" dirty="1" smtClean="0">
                <a:latin typeface="Arial"/>
                <a:cs typeface="Arial"/>
              </a:rPr>
            </a:br>
            <a:r>
              <a:rPr lang="en-US" dirty="1" smtClean="0">
                <a:latin typeface="Arial"/>
                <a:cs typeface="Arial"/>
              </a:rPr>
              <a:t>(R)</a:t>
            </a:r>
            <a:r>
              <a:rPr lang="en-US" dirty="1" smtClean="0">
                <a:latin typeface="Arial"/>
                <a:cs typeface="Arial"/>
              </a:rPr>
              <a:t>evolutionizing</a:t>
            </a:r>
            <a:r>
              <a:rPr lang="en-US" dirty="1">
                <a:latin typeface="Arial"/>
                <a:cs typeface="Arial"/>
              </a:rPr>
              <a:t> </a:t>
            </a:r>
            <a:r>
              <a:rPr lang="en-US" dirty="1" smtClean="0">
                <a:latin typeface="Arial"/>
                <a:cs typeface="Arial"/>
              </a:rPr>
              <a:t>Communities</a:t>
            </a:r>
            <a:endParaRPr lang="en-US"/>
          </a:p>
        </p:txBody>
      </p:sp>
    </p:spTree>
    <p:extLst>
      <p:ext uri="{BB962C8B-B14F-4D97-AF65-F5344CB8AC3E}">
        <p14:creationId xmlns:p14="http://schemas.microsoft.com/office/powerpoint/2010/main" val="984571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332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Shape 93"/>
        <p:cNvGrpSpPr/>
        <p:nvPr/>
      </p:nvGrpSpPr>
      <p:grpSpPr>
        <a:xfrm>
          <a:off x="0" y="0"/>
          <a:ext cx="0" cy="0"/>
          <a:chOff x="0" y="0"/>
          <a:chExt cx="0" cy="0"/>
        </a:xfrm>
      </p:grpSpPr>
      <p:sp>
        <p:nvSpPr>
          <p:cNvPr id="95" name="Shape 95"/>
          <p:cNvSpPr txBox="1">
            <a:spLocks noGrp="1"/>
          </p:cNvSpPr>
          <p:nvPr>
            <p:ph idx="1"/>
          </p:nvPr>
        </p:nvSpPr>
        <p:spPr>
          <a:prstGeom prst="rect"/>
          <a:noFill/>
          <a:ln>
            <a:noFill/>
          </a:ln>
        </p:spPr>
        <p:txBody>
          <a:bodyPr lIns="91425" tIns="45700" rIns="91425" bIns="45700" anchor="t" anchorCtr="0">
            <a:noAutofit/>
          </a:bodyPr>
          <a:lstStyle/>
          <a:p>
            <a:pPr marL="342900" marR="0" lvl="0" indent="-342900" algn="l" rtl="0">
              <a:spcBef>
                <a:spcPct val="0"/>
              </a:spcBef>
              <a:spcAft>
                <a:spcPct val="0"/>
              </a:spcAft>
              <a:buClr>
                <a:srgbClr val="FFFFFF"/>
              </a:buClr>
              <a:buSzTx/>
              <a:buFont typeface="Arial"/>
              <a:buNone/>
            </a:pPr>
            <a:endParaRPr sz="3200" b="0" i="0" u="none" strike="noStrike" cap="none">
              <a:solidFill>
                <a:srgbClr val="FFFFFF"/>
              </a:solidFill>
              <a:latin typeface="Source Sans Pro"/>
              <a:ea typeface="Source Sans Pro"/>
              <a:cs typeface="Source Sans Pro"/>
              <a:sym typeface="Source Sans Pro"/>
            </a:endParaRPr>
          </a:p>
          <a:p>
            <a:pPr marL="342900" marR="0" lvl="0" indent="-342900" algn="l" rtl="0">
              <a:spcBef>
                <a:spcPts val="640"/>
              </a:spcBef>
              <a:buClr>
                <a:srgbClr val="FFFFFF"/>
              </a:buClr>
              <a:buSzTx/>
              <a:buFont typeface="Arial"/>
              <a:buNone/>
            </a:pPr>
            <a:endParaRPr sz="3200" b="0" i="0" u="none" strike="noStrike" cap="none">
              <a:solidFill>
                <a:srgbClr val="FFFFFF"/>
              </a:solidFill>
              <a:latin typeface="Source Sans Pro"/>
              <a:ea typeface="Source Sans Pro"/>
              <a:cs typeface="Source Sans Pro"/>
              <a:sym typeface="Source Sans Pro"/>
            </a:endParaRPr>
          </a:p>
        </p:txBody>
      </p:sp>
      <p:pic>
        <p:nvPicPr>
          <p:cNvPr id="96" name="Shape 96" descr="unnamed.jpg"/>
          <p:cNvPicPr preferRelativeResize="0"/>
          <p:nvPr/>
        </p:nvPicPr>
        <p:blipFill>
          <a:blip r:embed="rId3">
            <a:alphaModFix/>
          </a:blip>
          <a:srcRect/>
          <a:stretch>
            <a:fillRect/>
          </a:stretch>
        </p:blipFill>
        <p:spPr>
          <a:xfrm>
            <a:off x="0" y="1"/>
            <a:ext cx="9144000" cy="6858000"/>
          </a:xfrm>
          <a:prstGeom prst="rect"/>
          <a:noFill/>
          <a:ln>
            <a:noFill/>
          </a:ln>
        </p:spPr>
      </p:pic>
      <p:sp>
        <p:nvSpPr>
          <p:cNvPr id="97" name="Shape 97"/>
          <p:cNvSpPr/>
          <p:nvPr/>
        </p:nvSpPr>
        <p:spPr>
          <a:xfrm>
            <a:off x="3247030" y="1524150"/>
            <a:ext cx="5896971" cy="1764482"/>
          </a:xfrm>
          <a:prstGeom prst="rect"/>
          <a:solidFill>
            <a:srgbClr val="D9D9D9">
              <a:alpha val="77000"/>
            </a:srgbClr>
          </a:solidFill>
          <a:ln>
            <a:noFill/>
          </a:ln>
        </p:spPr>
        <p:txBody>
          <a:bodyPr lIns="91425" tIns="45700" rIns="91425" bIns="45700" anchor="t" anchorCtr="0">
            <a:noAutofit/>
          </a:bodyPr>
          <a:lstStyle/>
          <a:p>
            <a:pPr marL="0" marR="0" lvl="0" indent="0" algn="r" rtl="0">
              <a:spcBef>
                <a:spcPct val="0"/>
              </a:spcBef>
              <a:buSzPct val="25000"/>
              <a:buNone/>
              <a:tabLst>
                <a:tab pos="4624388" algn="l"/>
              </a:tabLst>
            </a:pPr>
            <a:endParaRPr lang="en-US" smtClean="0">
              <a:solidFill>
                <a:srgbClr val="595959"/>
              </a:solidFill>
              <a:latin typeface="Source Sans Pro"/>
              <a:ea typeface="Source Sans Pro"/>
              <a:cs typeface="Source Sans Pro"/>
              <a:sym typeface="Source Sans Pro"/>
            </a:endParaRPr>
          </a:p>
          <a:p>
            <a:pPr marL="0" marR="0" lvl="0" indent="0" algn="r" rtl="0">
              <a:spcBef>
                <a:spcPct val="0"/>
              </a:spcBef>
              <a:buSzPct val="25000"/>
              <a:buNone/>
              <a:tabLst>
                <a:tab pos="4624388" algn="l"/>
              </a:tabLst>
            </a:pPr>
            <a:r>
              <a:rPr lang="en-US" dirty="1">
                <a:sym typeface="Source Sans Pro"/>
              </a:rPr>
              <a:t>A city that integrates data-driven </a:t>
            </a:r>
            <a:r>
              <a:rPr lang="en-US" dirty="1" smtClean="0">
                <a:sym typeface="Source Sans Pro"/>
              </a:rPr>
              <a:t>insights</a:t>
            </a:r>
          </a:p>
          <a:p>
            <a:pPr marL="0" marR="0" lvl="0" indent="0" algn="r" rtl="0">
              <a:spcBef>
                <a:spcPct val="0"/>
              </a:spcBef>
              <a:buSzPct val="25000"/>
              <a:buNone/>
              <a:tabLst>
                <a:tab pos="4624388" algn="l"/>
              </a:tabLst>
            </a:pPr>
            <a:r>
              <a:rPr lang="en-US" dirty="1" smtClean="0">
                <a:sym typeface="Source Sans Pro"/>
              </a:rPr>
              <a:t> gathered </a:t>
            </a:r>
            <a:r>
              <a:rPr lang="en-US" dirty="1">
                <a:sym typeface="Source Sans Pro"/>
              </a:rPr>
              <a:t>from connected technology to  </a:t>
            </a:r>
            <a:endParaRPr lang="en-US" smtClean="0">
              <a:sym typeface="Source Sans Pro"/>
            </a:endParaRPr>
          </a:p>
          <a:p>
            <a:pPr marL="0" marR="0" lvl="0" indent="0" algn="r" rtl="0">
              <a:spcBef>
                <a:spcPct val="0"/>
              </a:spcBef>
              <a:buSzPct val="25000"/>
              <a:buNone/>
              <a:tabLst>
                <a:tab pos="4624388" algn="l"/>
              </a:tabLst>
            </a:pPr>
            <a:r>
              <a:rPr lang="en-US" dirty="1" smtClean="0">
                <a:sym typeface="Source Sans Pro"/>
              </a:rPr>
              <a:t>(</a:t>
            </a:r>
            <a:r>
              <a:rPr lang="en-US" dirty="1">
                <a:sym typeface="Source Sans Pro"/>
              </a:rPr>
              <a:t>1) </a:t>
            </a:r>
            <a:r>
              <a:rPr lang="en-US" dirty="1"/>
              <a:t>improve the efficiency of city operations and</a:t>
            </a:r>
          </a:p>
          <a:p>
            <a:pPr lvl="0" algn="r">
              <a:buSzPct val="25000"/>
              <a:tabLst>
                <a:tab pos="4624388" algn="l"/>
              </a:tabLst>
            </a:pPr>
            <a:r>
              <a:rPr lang="en-US" dirty="1"/>
              <a:t>(2) </a:t>
            </a:r>
            <a:r>
              <a:rPr lang="en-US" dirty="1" smtClean="0"/>
              <a:t>create an optimized, more </a:t>
            </a:r>
            <a:r>
              <a:rPr lang="en-US" dirty="1"/>
              <a:t>enjoyable urban experience. </a:t>
            </a:r>
            <a:endParaRPr lang="en-US">
              <a:sym typeface="Source Sans Pro"/>
            </a:endParaRPr>
          </a:p>
        </p:txBody>
      </p:sp>
      <p:sp>
        <p:nvSpPr>
          <p:cNvPr id="7" name="Shape 123"/>
          <p:cNvSpPr/>
          <p:nvPr/>
        </p:nvSpPr>
        <p:spPr>
          <a:xfrm>
            <a:off x="0" y="655231"/>
            <a:ext cx="8086734" cy="726422"/>
          </a:xfrm>
          <a:prstGeom prst="homePlate">
            <a:avLst>
              <a:gd name="adj" fmla="val 50000"/>
            </a:avLst>
          </a:prstGeom>
          <a:solidFill>
            <a:srgbClr val="FFFFFF"/>
          </a:solidFill>
          <a:ln w="57150" cap="flat" cmpd="sng">
            <a:solidFill>
              <a:srgbClr val="D8D8D8"/>
            </a:solidFill>
            <a:prstDash val="solid"/>
            <a:round/>
            <a:headEnd type="none" w="med" len="med"/>
            <a:tailEnd type="none" w="med" len="med"/>
          </a:ln>
          <a:effectLst>
            <a:outerShdw blurRad="39999" dir="5400000" dist="23000" rotWithShape="0">
              <a:srgbClr val="000000">
                <a:alpha val="34901"/>
              </a:srgbClr>
            </a:outerShdw>
          </a:effectLst>
        </p:spPr>
        <p:txBody>
          <a:bodyPr lIns="91425" tIns="45700" rIns="91425" bIns="45700" anchor="ctr" anchorCtr="0">
            <a:noAutofit/>
          </a:bodyPr>
          <a:lstStyle/>
          <a:p>
            <a:pPr marL="0" marR="0" lvl="0" indent="0" algn="l" rtl="0">
              <a:spcBef>
                <a:spcPct val="0"/>
              </a:spcBef>
              <a:buSzPct val="25000"/>
              <a:buNone/>
            </a:pPr>
            <a:r>
              <a:rPr lang="en-US" sz="2500" dirty="1" smtClean="0">
                <a:solidFill>
                  <a:srgbClr val="595959"/>
                </a:solidFill>
                <a:latin typeface="Source Sans Pro"/>
                <a:ea typeface="Source Sans Pro"/>
                <a:cs typeface="Source Sans Pro"/>
                <a:sym typeface="Source Sans Pro"/>
              </a:rPr>
              <a:t>What is a Smart City?</a:t>
            </a:r>
            <a:endParaRPr lang="en-US" sz="2500">
              <a:solidFill>
                <a:srgbClr val="595959"/>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902420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1" smtClean="0"/>
              <a:t>The Four Layers of a Smart City</a:t>
            </a:r>
            <a:endParaRPr lang="en-US"/>
          </a:p>
        </p:txBody>
      </p:sp>
      <p:pic>
        <p:nvPicPr>
          <p:cNvPr id="3" name="Picture 2"/>
          <p:cNvPicPr>
            <a:picLocks noChangeAspect="1"/>
          </p:cNvPicPr>
          <p:nvPr/>
        </p:nvPicPr>
        <p:blipFill>
          <a:blip r:embed="rId3"/>
          <a:srcRect/>
          <a:stretch>
            <a:fillRect/>
          </a:stretch>
        </p:blipFill>
        <p:spPr>
          <a:xfrm>
            <a:off x="2367612" y="952499"/>
            <a:ext cx="4408776" cy="5705475"/>
          </a:xfrm>
          <a:prstGeom prst="rect"/>
        </p:spPr>
      </p:pic>
    </p:spTree>
    <p:extLst>
      <p:ext uri="{BB962C8B-B14F-4D97-AF65-F5344CB8AC3E}">
        <p14:creationId xmlns:p14="http://schemas.microsoft.com/office/powerpoint/2010/main" val="2857028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The Device Level</a:t>
            </a:r>
            <a:endParaRPr lang="en-US"/>
          </a:p>
        </p:txBody>
      </p:sp>
      <p:sp>
        <p:nvSpPr>
          <p:cNvPr id="3" name="Content Placeholder 2"/>
          <p:cNvSpPr>
            <a:spLocks noGrp="1"/>
          </p:cNvSpPr>
          <p:nvPr>
            <p:ph idx="1"/>
          </p:nvPr>
        </p:nvSpPr>
        <p:spPr>
          <a:xfrm>
            <a:off x="628650" y="1825625"/>
            <a:ext cx="4587784" cy="4351338"/>
          </a:xfrm>
        </p:spPr>
        <p:txBody>
          <a:bodyPr>
            <a:normAutofit/>
          </a:bodyPr>
          <a:lstStyle/>
          <a:p>
            <a:r>
              <a:rPr lang="en-US" dirty="1" smtClean="0"/>
              <a:t>Top </a:t>
            </a:r>
            <a:r>
              <a:rPr lang="en-US" dirty="1"/>
              <a:t>and most visible </a:t>
            </a:r>
            <a:r>
              <a:rPr lang="en-US" dirty="1" smtClean="0"/>
              <a:t>layer</a:t>
            </a:r>
          </a:p>
          <a:p>
            <a:endParaRPr lang="en-US" sz="800" smtClean="0"/>
          </a:p>
          <a:p>
            <a:r>
              <a:rPr lang="en-US" dirty="1" smtClean="0"/>
              <a:t>Includes </a:t>
            </a:r>
            <a:r>
              <a:rPr lang="en-US" dirty="1"/>
              <a:t>the physical objects that you can see and touch </a:t>
            </a:r>
            <a:r>
              <a:rPr lang="en-US" dirty="1" smtClean="0"/>
              <a:t>including:</a:t>
            </a:r>
          </a:p>
          <a:p>
            <a:pPr lvl="1"/>
            <a:r>
              <a:rPr lang="en-US" dirty="1" smtClean="0"/>
              <a:t>Cameras</a:t>
            </a:r>
          </a:p>
          <a:p>
            <a:pPr lvl="1"/>
            <a:r>
              <a:rPr lang="en-US" dirty="1" smtClean="0"/>
              <a:t>Sensors</a:t>
            </a:r>
          </a:p>
          <a:p>
            <a:pPr lvl="1"/>
            <a:r>
              <a:rPr lang="en-US" dirty="1" smtClean="0"/>
              <a:t>Beacons</a:t>
            </a:r>
          </a:p>
          <a:p>
            <a:pPr lvl="1"/>
            <a:r>
              <a:rPr lang="en-US" dirty="1" smtClean="0"/>
              <a:t>Lighting</a:t>
            </a:r>
          </a:p>
          <a:p>
            <a:pPr lvl="1"/>
            <a:r>
              <a:rPr lang="en-US" dirty="1"/>
              <a:t>M</a:t>
            </a:r>
            <a:r>
              <a:rPr lang="en-US" dirty="1" smtClean="0"/>
              <a:t>obile Phones </a:t>
            </a:r>
          </a:p>
        </p:txBody>
      </p:sp>
      <p:pic>
        <p:nvPicPr>
          <p:cNvPr id="4" name="Picture 3"/>
          <p:cNvPicPr>
            <a:picLocks noChangeAspect="1"/>
          </p:cNvPicPr>
          <p:nvPr/>
        </p:nvPicPr>
        <p:blipFill>
          <a:blip r:embed="rId2"/>
          <a:srcRect/>
          <a:stretch>
            <a:fillRect/>
          </a:stretch>
        </p:blipFill>
        <p:spPr>
          <a:xfrm>
            <a:off x="2673532" y="1247502"/>
            <a:ext cx="8725995" cy="4362997"/>
          </a:xfrm>
          <a:prstGeom prst="rect"/>
        </p:spPr>
      </p:pic>
    </p:spTree>
    <p:extLst>
      <p:ext uri="{BB962C8B-B14F-4D97-AF65-F5344CB8AC3E}">
        <p14:creationId xmlns:p14="http://schemas.microsoft.com/office/powerpoint/2010/main" val="2309926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The Management Level</a:t>
            </a:r>
            <a:endParaRPr lang="en-US"/>
          </a:p>
        </p:txBody>
      </p:sp>
      <p:sp>
        <p:nvSpPr>
          <p:cNvPr id="3" name="Content Placeholder 2"/>
          <p:cNvSpPr>
            <a:spLocks noGrp="1"/>
          </p:cNvSpPr>
          <p:nvPr>
            <p:ph idx="1"/>
          </p:nvPr>
        </p:nvSpPr>
        <p:spPr>
          <a:xfrm>
            <a:off x="628650" y="1964965"/>
            <a:ext cx="4587784" cy="4351338"/>
          </a:xfrm>
        </p:spPr>
        <p:txBody>
          <a:bodyPr>
            <a:normAutofit/>
          </a:bodyPr>
          <a:lstStyle/>
          <a:p>
            <a:r>
              <a:rPr lang="en-US" dirty="1"/>
              <a:t>Big Data, the Internet of Things (IoT), the </a:t>
            </a:r>
            <a:r>
              <a:rPr lang="en-US" dirty="1" smtClean="0"/>
              <a:t>Cloud</a:t>
            </a:r>
          </a:p>
          <a:p>
            <a:endParaRPr lang="en-US" sz="1200" smtClean="0"/>
          </a:p>
          <a:p>
            <a:r>
              <a:rPr lang="en-US" dirty="1" smtClean="0"/>
              <a:t>This is where info collected at </a:t>
            </a:r>
            <a:r>
              <a:rPr lang="en-US" dirty="1"/>
              <a:t>the Device Level is collected, managed, secured, stored and shared</a:t>
            </a:r>
            <a:endParaRPr lang="en-US" smtClean="0"/>
          </a:p>
        </p:txBody>
      </p:sp>
      <p:pic>
        <p:nvPicPr>
          <p:cNvPr id="5" name="Picture 4"/>
          <p:cNvPicPr>
            <a:picLocks noChangeAspect="1"/>
          </p:cNvPicPr>
          <p:nvPr/>
        </p:nvPicPr>
        <p:blipFill>
          <a:blip r:embed="rId2"/>
          <a:srcRect/>
          <a:stretch>
            <a:fillRect/>
          </a:stretch>
        </p:blipFill>
        <p:spPr>
          <a:xfrm>
            <a:off x="3230872" y="1598673"/>
            <a:ext cx="7315215" cy="3660655"/>
          </a:xfrm>
          <a:prstGeom prst="rect"/>
        </p:spPr>
      </p:pic>
    </p:spTree>
    <p:extLst>
      <p:ext uri="{BB962C8B-B14F-4D97-AF65-F5344CB8AC3E}">
        <p14:creationId xmlns:p14="http://schemas.microsoft.com/office/powerpoint/2010/main" val="2435999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The Network Level</a:t>
            </a:r>
            <a:endParaRPr lang="en-US"/>
          </a:p>
        </p:txBody>
      </p:sp>
      <p:pic>
        <p:nvPicPr>
          <p:cNvPr id="4" name="Picture 3"/>
          <p:cNvPicPr>
            <a:picLocks noChangeAspect="1"/>
          </p:cNvPicPr>
          <p:nvPr/>
        </p:nvPicPr>
        <p:blipFill>
          <a:blip r:embed="rId2"/>
          <a:srcRect/>
          <a:stretch>
            <a:fillRect/>
          </a:stretch>
        </p:blipFill>
        <p:spPr>
          <a:xfrm>
            <a:off x="4572732" y="2933395"/>
            <a:ext cx="4221973" cy="1019479"/>
          </a:xfrm>
          <a:prstGeom prst="rect"/>
        </p:spPr>
      </p:pic>
      <p:sp>
        <p:nvSpPr>
          <p:cNvPr id="3" name="Content Placeholder 2"/>
          <p:cNvSpPr>
            <a:spLocks noGrp="1"/>
          </p:cNvSpPr>
          <p:nvPr>
            <p:ph idx="1"/>
          </p:nvPr>
        </p:nvSpPr>
        <p:spPr>
          <a:xfrm>
            <a:off x="628650" y="1634027"/>
            <a:ext cx="4587784" cy="4351338"/>
          </a:xfrm>
        </p:spPr>
        <p:txBody>
          <a:bodyPr>
            <a:normAutofit/>
          </a:bodyPr>
          <a:lstStyle/>
          <a:p>
            <a:r>
              <a:rPr lang="en-US" dirty="1"/>
              <a:t>Activity happening on the Device Level and the Management Level is causing </a:t>
            </a:r>
            <a:r>
              <a:rPr lang="en-US" dirty="1" smtClean="0"/>
              <a:t>online activity </a:t>
            </a:r>
            <a:r>
              <a:rPr lang="en-US" dirty="1"/>
              <a:t>to </a:t>
            </a:r>
            <a:r>
              <a:rPr lang="en-US" dirty="1" smtClean="0"/>
              <a:t>skyrocket on this level</a:t>
            </a:r>
          </a:p>
          <a:p>
            <a:endParaRPr lang="en-US" sz="1200" smtClean="0"/>
          </a:p>
          <a:p>
            <a:r>
              <a:rPr lang="en-US" dirty="1"/>
              <a:t>Smart city leaders are boosting </a:t>
            </a:r>
            <a:r>
              <a:rPr lang="en-US" dirty="1" smtClean="0"/>
              <a:t>network capacity to 5G levels </a:t>
            </a:r>
            <a:r>
              <a:rPr lang="en-US" dirty="1"/>
              <a:t>by </a:t>
            </a:r>
            <a:r>
              <a:rPr lang="en-US" dirty="1" smtClean="0"/>
              <a:t>placing “small cells” </a:t>
            </a:r>
            <a:r>
              <a:rPr lang="en-US" dirty="1"/>
              <a:t>throughout the city </a:t>
            </a:r>
            <a:r>
              <a:rPr lang="en-US" dirty="1" smtClean="0"/>
              <a:t>landscape </a:t>
            </a:r>
          </a:p>
        </p:txBody>
      </p:sp>
    </p:spTree>
    <p:extLst>
      <p:ext uri="{BB962C8B-B14F-4D97-AF65-F5344CB8AC3E}">
        <p14:creationId xmlns:p14="http://schemas.microsoft.com/office/powerpoint/2010/main" val="520776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The Infrastructure Level</a:t>
            </a:r>
            <a:endParaRPr lang="en-US"/>
          </a:p>
        </p:txBody>
      </p:sp>
      <p:sp>
        <p:nvSpPr>
          <p:cNvPr id="3" name="Content Placeholder 2"/>
          <p:cNvSpPr>
            <a:spLocks noGrp="1"/>
          </p:cNvSpPr>
          <p:nvPr>
            <p:ph idx="1"/>
          </p:nvPr>
        </p:nvSpPr>
        <p:spPr>
          <a:xfrm>
            <a:off x="628650" y="1689086"/>
            <a:ext cx="4587784" cy="4351338"/>
          </a:xfrm>
        </p:spPr>
        <p:txBody>
          <a:bodyPr>
            <a:normAutofit/>
          </a:bodyPr>
          <a:lstStyle/>
          <a:p>
            <a:r>
              <a:rPr lang="en-US" dirty="1" smtClean="0"/>
              <a:t>Small </a:t>
            </a:r>
            <a:r>
              <a:rPr lang="en-US" dirty="1"/>
              <a:t>cells, fiber </a:t>
            </a:r>
            <a:r>
              <a:rPr lang="en-US" dirty="1" smtClean="0"/>
              <a:t>networks, cell </a:t>
            </a:r>
            <a:r>
              <a:rPr lang="en-US" dirty="1"/>
              <a:t>towers and power grids serve as the foundation on which everything else </a:t>
            </a:r>
            <a:r>
              <a:rPr lang="en-US" dirty="1" smtClean="0"/>
              <a:t>runs</a:t>
            </a:r>
            <a:endParaRPr lang="en-US" sz="1200" smtClean="0"/>
          </a:p>
          <a:p>
            <a:endParaRPr lang="en-US" sz="1200" smtClean="0"/>
          </a:p>
          <a:p>
            <a:r>
              <a:rPr lang="en-US" dirty="1" smtClean="0"/>
              <a:t>The Infrastructure </a:t>
            </a:r>
            <a:r>
              <a:rPr lang="en-US" dirty="1"/>
              <a:t>Level makes connection </a:t>
            </a:r>
            <a:r>
              <a:rPr lang="en-US" dirty="1" smtClean="0"/>
              <a:t>possible</a:t>
            </a:r>
          </a:p>
        </p:txBody>
      </p:sp>
      <p:pic>
        <p:nvPicPr>
          <p:cNvPr id="5" name="Picture 4"/>
          <p:cNvPicPr>
            <a:picLocks noChangeAspect="1"/>
          </p:cNvPicPr>
          <p:nvPr/>
        </p:nvPicPr>
        <p:blipFill>
          <a:blip r:embed="rId2"/>
          <a:srcRect/>
          <a:stretch>
            <a:fillRect/>
          </a:stretch>
        </p:blipFill>
        <p:spPr>
          <a:xfrm>
            <a:off x="4532854" y="2307936"/>
            <a:ext cx="4480525" cy="2242129"/>
          </a:xfrm>
          <a:prstGeom prst="rect"/>
        </p:spPr>
      </p:pic>
    </p:spTree>
    <p:extLst>
      <p:ext uri="{BB962C8B-B14F-4D97-AF65-F5344CB8AC3E}">
        <p14:creationId xmlns:p14="http://schemas.microsoft.com/office/powerpoint/2010/main" val="3525995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1" smtClean="0">
                <a:latin typeface="Helvetica" panose="020b0604020202020204" pitchFamily="34" charset="0"/>
                <a:cs typeface="Helvetica" panose="020b0604020202020204" pitchFamily="34" charset="0"/>
              </a:rPr>
              <a:t>A Smart City Ecosystem</a:t>
            </a:r>
            <a:endParaRPr lang="en-US">
              <a:latin typeface="Helvetica" panose="020b0604020202020204" pitchFamily="34" charset="0"/>
              <a:cs typeface="Helvetica" panose="020b0604020202020204" pitchFamily="34" charset="0"/>
            </a:endParaRPr>
          </a:p>
        </p:txBody>
      </p:sp>
      <p:grpSp>
        <p:nvGrpSpPr>
          <p:cNvPr id="22" name="Group 21"/>
          <p:cNvGrpSpPr/>
          <p:nvPr/>
        </p:nvGrpSpPr>
        <p:grpSpPr>
          <a:xfrm>
            <a:off x="492036" y="1598765"/>
            <a:ext cx="8312484" cy="3663312"/>
            <a:chOff x="457200" y="1812425"/>
            <a:chExt cx="8312484" cy="3663312"/>
          </a:xfrm>
        </p:grpSpPr>
        <p:grpSp>
          <p:nvGrpSpPr>
            <p:cNvPr id="5" name="Group 4"/>
            <p:cNvGrpSpPr/>
            <p:nvPr/>
          </p:nvGrpSpPr>
          <p:grpSpPr>
            <a:xfrm>
              <a:off x="3817585" y="2318771"/>
              <a:ext cx="4952099" cy="3156966"/>
              <a:chOff x="3817585" y="1957835"/>
              <a:chExt cx="4952099" cy="3156966"/>
            </a:xfrm>
          </p:grpSpPr>
          <p:sp>
            <p:nvSpPr>
              <p:cNvPr id="6" name="Shape 135"/>
              <p:cNvSpPr txBox="1"/>
              <p:nvPr/>
            </p:nvSpPr>
            <p:spPr>
              <a:xfrm>
                <a:off x="4277879" y="2677234"/>
                <a:ext cx="3930456" cy="1143000"/>
              </a:xfrm>
              <a:prstGeom prst="rect"/>
              <a:noFill/>
              <a:ln>
                <a:noFill/>
              </a:ln>
            </p:spPr>
            <p:txBody>
              <a:bodyPr lIns="91425" tIns="45700" rIns="91425" bIns="45700" anchor="ctr" anchorCtr="0">
                <a:noAutofit/>
              </a:bodyPr>
              <a:lstStyle/>
              <a:p>
                <a:pPr marL="0" marR="0" lvl="0" indent="0" algn="l" rtl="0">
                  <a:spcBef>
                    <a:spcPct val="0"/>
                  </a:spcBef>
                  <a:buClr>
                    <a:schemeClr val="lt1"/>
                  </a:buClr>
                  <a:buSzPct val="25000"/>
                  <a:buFont typeface="Source Sans Pro"/>
                  <a:buNone/>
                </a:pPr>
                <a:r>
                  <a:rPr lang="en-US" sz="2500" b="1" dirty="1" smtClean="0">
                    <a:solidFill>
                      <a:srgbClr val="7F7F7F"/>
                    </a:solidFill>
                    <a:latin typeface="Helvetica" panose="020b0604020202020204" pitchFamily="34" charset="0"/>
                    <a:ea typeface="Source Sans Pro"/>
                    <a:cs typeface="Helvetica" panose="020b0604020202020204" pitchFamily="34" charset="0"/>
                    <a:sym typeface="Source Sans Pro"/>
                  </a:rPr>
                  <a:t>CORPORATIONS</a:t>
                </a:r>
                <a:endParaRPr lang="en-US" sz="2500" b="1">
                  <a:solidFill>
                    <a:srgbClr val="7F7F7F"/>
                  </a:solidFill>
                  <a:latin typeface="Helvetica" panose="020b0604020202020204" pitchFamily="34" charset="0"/>
                  <a:ea typeface="Source Sans Pro"/>
                  <a:cs typeface="Helvetica" panose="020b0604020202020204" pitchFamily="34" charset="0"/>
                  <a:sym typeface="Source Sans Pro"/>
                </a:endParaRPr>
              </a:p>
            </p:txBody>
          </p:sp>
          <p:sp>
            <p:nvSpPr>
              <p:cNvPr id="7" name="Shape 136"/>
              <p:cNvSpPr txBox="1"/>
              <p:nvPr/>
            </p:nvSpPr>
            <p:spPr>
              <a:xfrm>
                <a:off x="4304613" y="3399608"/>
                <a:ext cx="4233809" cy="369332"/>
              </a:xfrm>
              <a:prstGeom prst="rect"/>
              <a:noFill/>
              <a:ln>
                <a:noFill/>
              </a:ln>
            </p:spPr>
            <p:txBody>
              <a:bodyPr lIns="91425" tIns="45700" rIns="91425" bIns="45700" anchor="t" anchorCtr="0">
                <a:noAutofit/>
              </a:bodyPr>
              <a:lstStyle/>
              <a:p>
                <a:pPr marL="0" marR="0" lvl="0" indent="0" algn="l" rtl="0">
                  <a:spcBef>
                    <a:spcPct val="0"/>
                  </a:spcBef>
                  <a:buSzPct val="25000"/>
                  <a:buNone/>
                </a:pPr>
                <a:r>
                  <a:rPr lang="en-US" sz="1500" b="1" dirty="1">
                    <a:solidFill>
                      <a:srgbClr val="ED7D31"/>
                    </a:solidFill>
                    <a:latin typeface="Helvetica" panose="020b0604020202020204" pitchFamily="34" charset="0"/>
                    <a:ea typeface="Source Sans Pro"/>
                    <a:cs typeface="Helvetica" panose="020b0604020202020204" pitchFamily="34" charset="0"/>
                    <a:sym typeface="Source Sans Pro"/>
                  </a:rPr>
                  <a:t>INFRASTRUCTURE + INVESTMENT</a:t>
                </a:r>
              </a:p>
            </p:txBody>
          </p:sp>
          <p:sp>
            <p:nvSpPr>
              <p:cNvPr id="8" name="Shape 137"/>
              <p:cNvSpPr txBox="1"/>
              <p:nvPr/>
            </p:nvSpPr>
            <p:spPr>
              <a:xfrm>
                <a:off x="4300640" y="3971801"/>
                <a:ext cx="4469044" cy="1143000"/>
              </a:xfrm>
              <a:prstGeom prst="rect"/>
              <a:noFill/>
              <a:ln>
                <a:noFill/>
              </a:ln>
            </p:spPr>
            <p:txBody>
              <a:bodyPr lIns="91425" tIns="45700" rIns="91425" bIns="45700" anchor="ctr" anchorCtr="0">
                <a:noAutofit/>
              </a:bodyPr>
              <a:lstStyle/>
              <a:p>
                <a:pPr marL="0" marR="0" lvl="0" indent="0" algn="l" rtl="0">
                  <a:spcBef>
                    <a:spcPct val="0"/>
                  </a:spcBef>
                  <a:spcAft>
                    <a:spcPct val="0"/>
                  </a:spcAft>
                  <a:buClr>
                    <a:schemeClr val="lt1"/>
                  </a:buClr>
                  <a:buSzPct val="25000"/>
                  <a:buFont typeface="Source Sans Pro"/>
                  <a:buNone/>
                </a:pPr>
                <a:r>
                  <a:rPr lang="en-US" sz="2500" b="1" dirty="1" smtClean="0">
                    <a:solidFill>
                      <a:srgbClr val="7F7F7F"/>
                    </a:solidFill>
                    <a:latin typeface="Helvetica" panose="020b0604020202020204" pitchFamily="34" charset="0"/>
                    <a:ea typeface="Source Sans Pro"/>
                    <a:cs typeface="Helvetica" panose="020b0604020202020204" pitchFamily="34" charset="0"/>
                    <a:sym typeface="Source Sans Pro"/>
                  </a:rPr>
                  <a:t>UNIVERSITIES/3</a:t>
                </a:r>
                <a:r>
                  <a:rPr lang="en-US" sz="2500" b="1" baseline="30000" dirty="1" smtClean="0">
                    <a:solidFill>
                      <a:srgbClr val="7F7F7F"/>
                    </a:solidFill>
                    <a:latin typeface="Helvetica" panose="020b0604020202020204" pitchFamily="34" charset="0"/>
                    <a:ea typeface="Source Sans Pro"/>
                    <a:cs typeface="Helvetica" panose="020b0604020202020204" pitchFamily="34" charset="0"/>
                    <a:sym typeface="Source Sans Pro"/>
                  </a:rPr>
                  <a:t>rd</a:t>
                </a:r>
                <a:r>
                  <a:rPr lang="en-US" sz="2500" b="1" dirty="1" smtClean="0">
                    <a:solidFill>
                      <a:srgbClr val="7F7F7F"/>
                    </a:solidFill>
                    <a:latin typeface="Helvetica" panose="020b0604020202020204" pitchFamily="34" charset="0"/>
                    <a:ea typeface="Source Sans Pro"/>
                    <a:cs typeface="Helvetica" panose="020b0604020202020204" pitchFamily="34" charset="0"/>
                    <a:sym typeface="Source Sans Pro"/>
                  </a:rPr>
                  <a:t> PARTIES</a:t>
                </a:r>
                <a:endParaRPr lang="en-US" sz="2500" b="1">
                  <a:solidFill>
                    <a:srgbClr val="7F7F7F"/>
                  </a:solidFill>
                  <a:latin typeface="Helvetica" panose="020b0604020202020204" pitchFamily="34" charset="0"/>
                  <a:ea typeface="Source Sans Pro"/>
                  <a:cs typeface="Helvetica" panose="020b0604020202020204" pitchFamily="34" charset="0"/>
                  <a:sym typeface="Source Sans Pro"/>
                </a:endParaRPr>
              </a:p>
            </p:txBody>
          </p:sp>
          <p:sp>
            <p:nvSpPr>
              <p:cNvPr id="9" name="Shape 138"/>
              <p:cNvSpPr txBox="1"/>
              <p:nvPr/>
            </p:nvSpPr>
            <p:spPr>
              <a:xfrm>
                <a:off x="4347809" y="4708639"/>
                <a:ext cx="3738925" cy="369332"/>
              </a:xfrm>
              <a:prstGeom prst="rect"/>
              <a:noFill/>
              <a:ln>
                <a:noFill/>
              </a:ln>
            </p:spPr>
            <p:txBody>
              <a:bodyPr lIns="91425" tIns="45700" rIns="91425" bIns="45700" anchor="t" anchorCtr="0">
                <a:noAutofit/>
              </a:bodyPr>
              <a:lstStyle/>
              <a:p>
                <a:pPr marL="0" marR="0" lvl="0" indent="0" algn="l" rtl="0">
                  <a:spcBef>
                    <a:spcPct val="0"/>
                  </a:spcBef>
                  <a:buSzPct val="25000"/>
                  <a:buNone/>
                </a:pPr>
                <a:r>
                  <a:rPr lang="en-US" sz="1500" b="1" dirty="1">
                    <a:solidFill>
                      <a:srgbClr val="ED7D31"/>
                    </a:solidFill>
                    <a:latin typeface="Helvetica" panose="020b0604020202020204" pitchFamily="34" charset="0"/>
                    <a:ea typeface="Source Sans Pro"/>
                    <a:cs typeface="Helvetica" panose="020b0604020202020204" pitchFamily="34" charset="0"/>
                    <a:sym typeface="Source Sans Pro"/>
                  </a:rPr>
                  <a:t>R&amp;D + TALENT + SAFE SPACE</a:t>
                </a:r>
              </a:p>
            </p:txBody>
          </p:sp>
          <p:cxnSp>
            <p:nvCxnSpPr>
              <p:cNvPr id="10" name="Shape 139"/>
              <p:cNvCxnSpPr/>
              <p:nvPr/>
            </p:nvCxnSpPr>
            <p:spPr>
              <a:xfrm>
                <a:off x="3817750" y="1977883"/>
                <a:ext cx="408742" cy="9126"/>
              </a:xfrm>
              <a:prstGeom prst="straightConnector1"/>
              <a:noFill/>
              <a:ln w="25400" cap="flat" cmpd="sng">
                <a:solidFill>
                  <a:srgbClr val="FFFFFF"/>
                </a:solidFill>
                <a:prstDash val="dash"/>
                <a:round/>
                <a:headEnd type="none" w="med" len="med"/>
                <a:tailEnd type="none" w="med" len="med"/>
              </a:ln>
              <a:effectLst>
                <a:outerShdw blurRad="39999" dir="5400000" dist="20000" rotWithShape="0">
                  <a:srgbClr val="000000">
                    <a:alpha val="37647"/>
                  </a:srgbClr>
                </a:outerShdw>
              </a:effectLst>
            </p:spPr>
          </p:cxnSp>
          <p:cxnSp>
            <p:nvCxnSpPr>
              <p:cNvPr id="11" name="Shape 140"/>
              <p:cNvCxnSpPr/>
              <p:nvPr/>
            </p:nvCxnSpPr>
            <p:spPr>
              <a:xfrm flipH="1">
                <a:off x="3817750" y="3240002"/>
                <a:ext cx="460129" cy="4561"/>
              </a:xfrm>
              <a:prstGeom prst="straightConnector1"/>
              <a:noFill/>
              <a:ln w="25400" cap="flat" cmpd="sng">
                <a:solidFill>
                  <a:srgbClr val="FFFFFF"/>
                </a:solidFill>
                <a:prstDash val="dash"/>
                <a:round/>
                <a:headEnd type="none" w="med" len="med"/>
                <a:tailEnd type="none" w="med" len="med"/>
              </a:ln>
              <a:effectLst>
                <a:outerShdw blurRad="39999" dir="5400000" dist="20000" rotWithShape="0">
                  <a:srgbClr val="000000">
                    <a:alpha val="37647"/>
                  </a:srgbClr>
                </a:outerShdw>
              </a:effectLst>
            </p:spPr>
          </p:cxnSp>
          <p:cxnSp>
            <p:nvCxnSpPr>
              <p:cNvPr id="12" name="Shape 141"/>
              <p:cNvCxnSpPr/>
              <p:nvPr/>
            </p:nvCxnSpPr>
            <p:spPr>
              <a:xfrm flipH="1">
                <a:off x="3817750" y="4563655"/>
                <a:ext cx="460129" cy="4561"/>
              </a:xfrm>
              <a:prstGeom prst="straightConnector1"/>
              <a:noFill/>
              <a:ln w="25400" cap="flat" cmpd="sng">
                <a:solidFill>
                  <a:srgbClr val="FFFFFF"/>
                </a:solidFill>
                <a:prstDash val="dash"/>
                <a:round/>
                <a:headEnd type="none" w="med" len="med"/>
                <a:tailEnd type="none" w="med" len="med"/>
              </a:ln>
              <a:effectLst>
                <a:outerShdw blurRad="39999" dir="5400000" dist="20000" rotWithShape="0">
                  <a:srgbClr val="000000">
                    <a:alpha val="37647"/>
                  </a:srgbClr>
                </a:outerShdw>
              </a:effectLst>
            </p:spPr>
          </p:cxnSp>
          <p:cxnSp>
            <p:nvCxnSpPr>
              <p:cNvPr id="13" name="Shape 142"/>
              <p:cNvCxnSpPr/>
              <p:nvPr/>
            </p:nvCxnSpPr>
            <p:spPr>
              <a:xfrm rot="10800000">
                <a:off x="3817749" y="1957899"/>
                <a:ext cx="0" cy="2610319"/>
              </a:xfrm>
              <a:prstGeom prst="straightConnector1"/>
              <a:noFill/>
              <a:ln w="25400" cap="flat" cmpd="sng">
                <a:solidFill>
                  <a:srgbClr val="FFFFFF"/>
                </a:solidFill>
                <a:prstDash val="dash"/>
                <a:round/>
                <a:headEnd type="none" w="med" len="med"/>
                <a:tailEnd type="none" w="med" len="med"/>
              </a:ln>
              <a:effectLst>
                <a:outerShdw blurRad="39999" dir="5400000" dist="20000" rotWithShape="0">
                  <a:srgbClr val="000000">
                    <a:alpha val="37647"/>
                  </a:srgbClr>
                </a:outerShdw>
              </a:effectLst>
            </p:spPr>
          </p:cxnSp>
          <p:cxnSp>
            <p:nvCxnSpPr>
              <p:cNvPr id="14" name="Shape 143"/>
              <p:cNvCxnSpPr>
                <a:stCxn id="6" idx="1"/>
              </p:cNvCxnSpPr>
              <p:nvPr/>
            </p:nvCxnSpPr>
            <p:spPr>
              <a:xfrm rot="10800000">
                <a:off x="3817585" y="1957835"/>
                <a:ext cx="460294" cy="1290900"/>
              </a:xfrm>
              <a:prstGeom prst="straightConnector1"/>
              <a:noFill/>
              <a:ln w="25400" cap="flat" cmpd="sng">
                <a:solidFill>
                  <a:srgbClr val="FFFFFF"/>
                </a:solidFill>
                <a:prstDash val="dash"/>
                <a:round/>
                <a:headEnd type="none" w="med" len="med"/>
                <a:tailEnd type="none" w="med" len="med"/>
              </a:ln>
              <a:effectLst>
                <a:outerShdw blurRad="39999" dir="5400000" dist="20000" rotWithShape="0">
                  <a:srgbClr val="000000">
                    <a:alpha val="37647"/>
                  </a:srgbClr>
                </a:outerShdw>
              </a:effectLst>
            </p:spPr>
          </p:cxnSp>
          <p:cxnSp>
            <p:nvCxnSpPr>
              <p:cNvPr id="15" name="Shape 144"/>
              <p:cNvCxnSpPr>
                <a:stCxn id="6" idx="1"/>
              </p:cNvCxnSpPr>
              <p:nvPr/>
            </p:nvCxnSpPr>
            <p:spPr>
              <a:xfrm flipH="1">
                <a:off x="3817585" y="3248735"/>
                <a:ext cx="460294" cy="1319400"/>
              </a:xfrm>
              <a:prstGeom prst="straightConnector1"/>
              <a:noFill/>
              <a:ln w="25400" cap="flat" cmpd="sng">
                <a:solidFill>
                  <a:srgbClr val="FFFFFF"/>
                </a:solidFill>
                <a:prstDash val="dash"/>
                <a:round/>
                <a:headEnd type="none" w="med" len="med"/>
                <a:tailEnd type="none" w="med" len="med"/>
              </a:ln>
              <a:effectLst>
                <a:outerShdw blurRad="39999" dir="5400000" dist="20000" rotWithShape="0">
                  <a:srgbClr val="000000">
                    <a:alpha val="37647"/>
                  </a:srgbClr>
                </a:outerShdw>
              </a:effectLst>
            </p:spPr>
          </p:cxnSp>
        </p:grpSp>
        <p:grpSp>
          <p:nvGrpSpPr>
            <p:cNvPr id="16" name="Group 15"/>
            <p:cNvGrpSpPr/>
            <p:nvPr/>
          </p:nvGrpSpPr>
          <p:grpSpPr>
            <a:xfrm>
              <a:off x="457200" y="2743189"/>
              <a:ext cx="3556000" cy="1979824"/>
              <a:chOff x="457200" y="2382253"/>
              <a:chExt cx="3556000" cy="1979824"/>
            </a:xfrm>
          </p:grpSpPr>
          <p:sp>
            <p:nvSpPr>
              <p:cNvPr id="17" name="Shape 133"/>
              <p:cNvSpPr txBox="1"/>
              <p:nvPr/>
            </p:nvSpPr>
            <p:spPr>
              <a:xfrm>
                <a:off x="457200" y="2382253"/>
                <a:ext cx="3556000" cy="1374279"/>
              </a:xfrm>
              <a:prstGeom prst="rect"/>
              <a:noFill/>
              <a:ln>
                <a:noFill/>
              </a:ln>
            </p:spPr>
            <p:txBody>
              <a:bodyPr lIns="91425" tIns="45700" rIns="91425" bIns="45700" anchor="ctr" anchorCtr="0">
                <a:noAutofit/>
              </a:bodyPr>
              <a:lstStyle/>
              <a:p>
                <a:pPr marL="0" marR="0" lvl="0" indent="0" algn="l" rtl="0">
                  <a:spcBef>
                    <a:spcPct val="0"/>
                  </a:spcBef>
                  <a:spcAft>
                    <a:spcPct val="0"/>
                  </a:spcAft>
                  <a:buClr>
                    <a:schemeClr val="lt1"/>
                  </a:buClr>
                  <a:buSzPct val="25000"/>
                  <a:buFont typeface="Source Sans Pro"/>
                  <a:buNone/>
                </a:pPr>
                <a:r>
                  <a:rPr lang="en-US" sz="2500" b="1" dirty="1">
                    <a:solidFill>
                      <a:srgbClr val="7F7F7F"/>
                    </a:solidFill>
                    <a:latin typeface="Helvetica" panose="020b0604020202020204" pitchFamily="34" charset="0"/>
                    <a:ea typeface="Source Sans Pro"/>
                    <a:cs typeface="Helvetica" panose="020b0604020202020204" pitchFamily="34" charset="0"/>
                    <a:sym typeface="Source Sans Pro"/>
                  </a:rPr>
                  <a:t>GOVERNMENT</a:t>
                </a:r>
              </a:p>
              <a:p>
                <a:pPr marL="0" marR="0" lvl="0" indent="0" algn="l" rtl="0">
                  <a:spcBef>
                    <a:spcPct val="0"/>
                  </a:spcBef>
                  <a:buClr>
                    <a:schemeClr val="lt1"/>
                  </a:buClr>
                  <a:buSzPct val="25000"/>
                  <a:buFont typeface="Source Sans Pro"/>
                  <a:buNone/>
                </a:pPr>
                <a:r>
                  <a:rPr lang="en-US" sz="1500" b="0" dirty="1">
                    <a:solidFill>
                      <a:srgbClr val="7F7F7F"/>
                    </a:solidFill>
                    <a:latin typeface="Helvetica" panose="020b0604020202020204" pitchFamily="34" charset="0"/>
                    <a:ea typeface="Source Sans Pro"/>
                    <a:cs typeface="Helvetica" panose="020b0604020202020204" pitchFamily="34" charset="0"/>
                    <a:sym typeface="Source Sans Pro"/>
                  </a:rPr>
                  <a:t>LOCAL</a:t>
                </a:r>
                <a:r>
                  <a:rPr lang="en-US" sz="1500" b="0" dirty="1" smtClean="0">
                    <a:solidFill>
                      <a:srgbClr val="7F7F7F"/>
                    </a:solidFill>
                    <a:latin typeface="Helvetica" panose="020b0604020202020204" pitchFamily="34" charset="0"/>
                    <a:ea typeface="Source Sans Pro"/>
                    <a:cs typeface="Helvetica" panose="020b0604020202020204" pitchFamily="34" charset="0"/>
                    <a:sym typeface="Source Sans Pro"/>
                  </a:rPr>
                  <a:t>/COUNTY/STATE/FEDERAL</a:t>
                </a:r>
                <a:endParaRPr lang="en-US" sz="1500" b="0">
                  <a:solidFill>
                    <a:srgbClr val="7F7F7F"/>
                  </a:solidFill>
                  <a:latin typeface="Helvetica" panose="020b0604020202020204" pitchFamily="34" charset="0"/>
                  <a:ea typeface="Source Sans Pro"/>
                  <a:cs typeface="Helvetica" panose="020b0604020202020204" pitchFamily="34" charset="0"/>
                  <a:sym typeface="Source Sans Pro"/>
                </a:endParaRPr>
              </a:p>
            </p:txBody>
          </p:sp>
          <p:sp>
            <p:nvSpPr>
              <p:cNvPr id="18" name="Shape 145"/>
              <p:cNvSpPr txBox="1"/>
              <p:nvPr/>
            </p:nvSpPr>
            <p:spPr>
              <a:xfrm>
                <a:off x="457200" y="3438748"/>
                <a:ext cx="2551241" cy="923329"/>
              </a:xfrm>
              <a:prstGeom prst="rect"/>
              <a:noFill/>
              <a:ln>
                <a:noFill/>
              </a:ln>
            </p:spPr>
            <p:txBody>
              <a:bodyPr lIns="91425" tIns="45700" rIns="91425" bIns="45700" anchor="t" anchorCtr="0">
                <a:noAutofit/>
              </a:bodyPr>
              <a:lstStyle/>
              <a:p>
                <a:pPr marL="0" marR="0" lvl="0" indent="0" algn="l" rtl="0">
                  <a:spcBef>
                    <a:spcPct val="0"/>
                  </a:spcBef>
                  <a:buSzPct val="25000"/>
                  <a:buNone/>
                </a:pPr>
                <a:r>
                  <a:rPr lang="en-US" sz="1500" b="1" dirty="1">
                    <a:solidFill>
                      <a:srgbClr val="95B3D7"/>
                    </a:solidFill>
                    <a:latin typeface="Helvetica" panose="020b0604020202020204" pitchFamily="34" charset="0"/>
                    <a:ea typeface="Source Sans Pro"/>
                    <a:cs typeface="Helvetica" panose="020b0604020202020204" pitchFamily="34" charset="0"/>
                    <a:sym typeface="Source Sans Pro"/>
                  </a:rPr>
                  <a:t>&gt; POLICY</a:t>
                </a:r>
              </a:p>
              <a:p>
                <a:pPr marL="0" marR="0" lvl="0" indent="0" algn="l" rtl="0">
                  <a:spcBef>
                    <a:spcPct val="0"/>
                  </a:spcBef>
                  <a:buSzPct val="25000"/>
                  <a:buNone/>
                </a:pPr>
                <a:r>
                  <a:rPr lang="en-US" sz="1500" b="1" dirty="1">
                    <a:solidFill>
                      <a:srgbClr val="95B3D7"/>
                    </a:solidFill>
                    <a:latin typeface="Helvetica" panose="020b0604020202020204" pitchFamily="34" charset="0"/>
                    <a:ea typeface="Source Sans Pro"/>
                    <a:cs typeface="Helvetica" panose="020b0604020202020204" pitchFamily="34" charset="0"/>
                    <a:sym typeface="Source Sans Pro"/>
                  </a:rPr>
                  <a:t>&gt; REGULATIONS</a:t>
                </a:r>
              </a:p>
              <a:p>
                <a:pPr marL="0" marR="0" lvl="0" indent="0" algn="l" rtl="0">
                  <a:spcBef>
                    <a:spcPct val="0"/>
                  </a:spcBef>
                  <a:buSzPct val="25000"/>
                  <a:buNone/>
                </a:pPr>
                <a:r>
                  <a:rPr lang="en-US" sz="1500" b="1" dirty="1">
                    <a:solidFill>
                      <a:srgbClr val="95B3D7"/>
                    </a:solidFill>
                    <a:latin typeface="Helvetica" panose="020b0604020202020204" pitchFamily="34" charset="0"/>
                    <a:ea typeface="Source Sans Pro"/>
                    <a:cs typeface="Helvetica" panose="020b0604020202020204" pitchFamily="34" charset="0"/>
                    <a:sym typeface="Source Sans Pro"/>
                  </a:rPr>
                  <a:t>&gt; CIVIC PRIORITIES</a:t>
                </a:r>
              </a:p>
            </p:txBody>
          </p:sp>
        </p:grpSp>
        <p:grpSp>
          <p:nvGrpSpPr>
            <p:cNvPr id="21" name="Group 20"/>
            <p:cNvGrpSpPr/>
            <p:nvPr/>
          </p:nvGrpSpPr>
          <p:grpSpPr>
            <a:xfrm>
              <a:off x="4323400" y="1812425"/>
              <a:ext cx="3083083" cy="1143000"/>
              <a:chOff x="4323400" y="1812425"/>
              <a:chExt cx="3083083" cy="1143000"/>
            </a:xfrm>
          </p:grpSpPr>
          <p:sp>
            <p:nvSpPr>
              <p:cNvPr id="19" name="Shape 131"/>
              <p:cNvSpPr txBox="1"/>
              <p:nvPr/>
            </p:nvSpPr>
            <p:spPr>
              <a:xfrm>
                <a:off x="4323400" y="1812425"/>
                <a:ext cx="3083083" cy="1143000"/>
              </a:xfrm>
              <a:prstGeom prst="rect"/>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3600" b="1" i="0" kern="1200">
                    <a:solidFill>
                      <a:srgbClr val="4190CD"/>
                    </a:solidFill>
                    <a:latin typeface="Arial" charset="0"/>
                    <a:ea typeface="Arial" charset="0"/>
                    <a:cs typeface="Arial" charset="0"/>
                  </a:defRPr>
                </a:lvl1pPr>
              </a:lstStyle>
              <a:p>
                <a:pPr>
                  <a:spcBef>
                    <a:spcPct val="0"/>
                  </a:spcBef>
                  <a:buClr>
                    <a:schemeClr val="lt1"/>
                  </a:buClr>
                  <a:buSzPct val="25000"/>
                  <a:buFont typeface="Source Sans Pro"/>
                  <a:buNone/>
                </a:pPr>
                <a:r>
                  <a:rPr lang="en-US" sz="2500" dirty="1" smtClean="0">
                    <a:solidFill>
                      <a:srgbClr val="7F7F7F"/>
                    </a:solidFill>
                    <a:latin typeface="Helvetica" panose="020b0604020202020204" pitchFamily="34" charset="0"/>
                    <a:ea typeface="Source Sans Pro"/>
                    <a:cs typeface="Helvetica" panose="020b0604020202020204" pitchFamily="34" charset="0"/>
                    <a:sym typeface="Source Sans Pro"/>
                  </a:rPr>
                  <a:t>START UPS</a:t>
                </a:r>
                <a:endParaRPr lang="en-US" sz="2500">
                  <a:solidFill>
                    <a:srgbClr val="7F7F7F"/>
                  </a:solidFill>
                  <a:latin typeface="Helvetica" panose="020b0604020202020204" pitchFamily="34" charset="0"/>
                  <a:ea typeface="Source Sans Pro"/>
                  <a:cs typeface="Helvetica" panose="020b0604020202020204" pitchFamily="34" charset="0"/>
                  <a:sym typeface="Source Sans Pro"/>
                </a:endParaRPr>
              </a:p>
            </p:txBody>
          </p:sp>
          <p:sp>
            <p:nvSpPr>
              <p:cNvPr id="20" name="Shape 132"/>
              <p:cNvSpPr txBox="1"/>
              <p:nvPr/>
            </p:nvSpPr>
            <p:spPr>
              <a:xfrm>
                <a:off x="4350136" y="2520905"/>
                <a:ext cx="2773177" cy="369332"/>
              </a:xfrm>
              <a:prstGeom prst="rect"/>
              <a:noFill/>
              <a:ln>
                <a:noFill/>
              </a:ln>
            </p:spPr>
            <p:txBody>
              <a:bodyPr lIns="91425" tIns="45700" rIns="91425" bIns="45700" anchor="t" anchorCtr="0">
                <a:noAutofit/>
              </a:bodyPr>
              <a:lstStyle/>
              <a:p>
                <a:pPr marL="0" marR="0" lvl="0" indent="0" algn="l" rtl="0">
                  <a:spcBef>
                    <a:spcPct val="0"/>
                  </a:spcBef>
                  <a:buSzPct val="25000"/>
                  <a:buNone/>
                </a:pPr>
                <a:r>
                  <a:rPr lang="en-US" sz="1500" b="1" dirty="1">
                    <a:solidFill>
                      <a:schemeClr val="accent2"/>
                    </a:solidFill>
                    <a:latin typeface="Helvetica" panose="020b0604020202020204" pitchFamily="34" charset="0"/>
                    <a:ea typeface="Source Sans Pro"/>
                    <a:cs typeface="Helvetica" panose="020b0604020202020204" pitchFamily="34" charset="0"/>
                    <a:sym typeface="Source Sans Pro"/>
                  </a:rPr>
                  <a:t>NIMBLE INNOVATION</a:t>
                </a:r>
              </a:p>
            </p:txBody>
          </p:sp>
        </p:grpSp>
      </p:grpSp>
    </p:spTree>
    <p:extLst>
      <p:ext uri="{BB962C8B-B14F-4D97-AF65-F5344CB8AC3E}">
        <p14:creationId xmlns:p14="http://schemas.microsoft.com/office/powerpoint/2010/main" val="1610999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5" name="Title 1"/>
          <p:cNvSpPr txBox="1"/>
          <p:nvPr/>
        </p:nvSpPr>
        <p:spPr>
          <a:xfrm>
            <a:off x="828234" y="888705"/>
            <a:ext cx="7772400" cy="4797114"/>
          </a:xfrm>
          <a:prstGeom prst="rect"/>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4190CD"/>
                </a:solidFill>
                <a:latin typeface="Arial" charset="0"/>
                <a:ea typeface="Arial" charset="0"/>
                <a:cs typeface="Arial" charset="0"/>
              </a:defRPr>
            </a:lvl1pPr>
          </a:lstStyle>
          <a:p>
            <a:r>
              <a:rPr lang="en-US" sz="2200" dirty="1" smtClean="0">
                <a:latin typeface="Helvetica" panose="020b0604020202020204" pitchFamily="34" charset="0"/>
                <a:cs typeface="Helvetica" panose="020b0604020202020204" pitchFamily="34" charset="0"/>
              </a:rPr>
              <a:t>How Will Smart Cities Technologies Impact:</a:t>
            </a:r>
            <a:endParaRPr lang="en-US" sz="2200">
              <a:latin typeface="Helvetica" panose="020b0604020202020204" pitchFamily="34" charset="0"/>
              <a:cs typeface="Helvetica" panose="020b0604020202020204" pitchFamily="34" charset="0"/>
            </a:endParaRPr>
          </a:p>
        </p:txBody>
      </p:sp>
      <p:grpSp>
        <p:nvGrpSpPr>
          <p:cNvPr id="6" name="Group 5"/>
          <p:cNvGrpSpPr/>
          <p:nvPr/>
        </p:nvGrpSpPr>
        <p:grpSpPr>
          <a:xfrm>
            <a:off x="2050796" y="1775941"/>
            <a:ext cx="5193598" cy="3936614"/>
            <a:chOff x="949561" y="1764942"/>
            <a:chExt cx="5193598" cy="3936614"/>
          </a:xfrm>
        </p:grpSpPr>
        <p:sp>
          <p:nvSpPr>
            <p:cNvPr id="7" name="Rectangle 6"/>
            <p:cNvSpPr/>
            <p:nvPr/>
          </p:nvSpPr>
          <p:spPr>
            <a:xfrm>
              <a:off x="949561" y="4196266"/>
              <a:ext cx="1495564" cy="651440"/>
            </a:xfrm>
            <a:prstGeom prst="rect"/>
            <a:solidFill>
              <a:schemeClr val="tx1">
                <a:lumMod val="50000"/>
                <a:lumOff val="50000"/>
              </a:schemeClr>
            </a:solidFill>
            <a:ln w="57150" cmpd="sng">
              <a:solidFill>
                <a:srgbClr val="ED7D3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1" smtClean="0">
                  <a:latin typeface="Helvetica" panose="020b0604020202020204" pitchFamily="34" charset="0"/>
                  <a:cs typeface="Helvetica" panose="020b0604020202020204" pitchFamily="34" charset="0"/>
                </a:rPr>
                <a:t>Workforce Development</a:t>
              </a:r>
              <a:endParaRPr lang="en-US" sz="1600">
                <a:latin typeface="Helvetica" panose="020b0604020202020204" pitchFamily="34" charset="0"/>
                <a:cs typeface="Helvetica" panose="020b0604020202020204" pitchFamily="34" charset="0"/>
              </a:endParaRPr>
            </a:p>
          </p:txBody>
        </p:sp>
        <p:sp>
          <p:nvSpPr>
            <p:cNvPr id="8" name="Rectangle 7"/>
            <p:cNvSpPr/>
            <p:nvPr/>
          </p:nvSpPr>
          <p:spPr>
            <a:xfrm>
              <a:off x="949561" y="5013164"/>
              <a:ext cx="1495564" cy="688392"/>
            </a:xfrm>
            <a:prstGeom prst="rect"/>
            <a:solidFill>
              <a:schemeClr val="tx1">
                <a:lumMod val="50000"/>
                <a:lumOff val="50000"/>
              </a:schemeClr>
            </a:solidFill>
            <a:ln w="57150" cmpd="sng">
              <a:solidFill>
                <a:srgbClr val="ED7D3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1" smtClean="0">
                  <a:latin typeface="Helvetica" panose="020b0604020202020204" pitchFamily="34" charset="0"/>
                  <a:cs typeface="Helvetica" panose="020b0604020202020204" pitchFamily="34" charset="0"/>
                </a:rPr>
                <a:t>Education</a:t>
              </a:r>
              <a:endParaRPr lang="en-US" sz="1600">
                <a:latin typeface="Helvetica" panose="020b0604020202020204" pitchFamily="34" charset="0"/>
                <a:cs typeface="Helvetica" panose="020b0604020202020204" pitchFamily="34" charset="0"/>
              </a:endParaRPr>
            </a:p>
          </p:txBody>
        </p:sp>
        <p:sp>
          <p:nvSpPr>
            <p:cNvPr id="9" name="Rectangle 8"/>
            <p:cNvSpPr/>
            <p:nvPr/>
          </p:nvSpPr>
          <p:spPr>
            <a:xfrm>
              <a:off x="2749925" y="2690665"/>
              <a:ext cx="1495564" cy="1353201"/>
            </a:xfrm>
            <a:prstGeom prst="rect"/>
            <a:solidFill>
              <a:schemeClr val="tx1">
                <a:lumMod val="50000"/>
                <a:lumOff val="50000"/>
              </a:schemeClr>
            </a:solidFill>
            <a:ln w="57150" cmpd="sng">
              <a:solidFill>
                <a:srgbClr val="ED7D3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1" smtClean="0">
                  <a:latin typeface="Helvetica" panose="020b0604020202020204" pitchFamily="34" charset="0"/>
                  <a:cs typeface="Helvetica" panose="020b0604020202020204" pitchFamily="34" charset="0"/>
                </a:rPr>
                <a:t>Mobility + Transportation</a:t>
              </a:r>
              <a:endParaRPr lang="en-US" sz="1600">
                <a:latin typeface="Helvetica" panose="020b0604020202020204" pitchFamily="34" charset="0"/>
                <a:cs typeface="Helvetica" panose="020b0604020202020204" pitchFamily="34" charset="0"/>
              </a:endParaRPr>
            </a:p>
          </p:txBody>
        </p:sp>
        <p:sp>
          <p:nvSpPr>
            <p:cNvPr id="10" name="Rectangle 9"/>
            <p:cNvSpPr/>
            <p:nvPr/>
          </p:nvSpPr>
          <p:spPr>
            <a:xfrm>
              <a:off x="4647595" y="2690665"/>
              <a:ext cx="1495564" cy="1353201"/>
            </a:xfrm>
            <a:prstGeom prst="rect"/>
            <a:solidFill>
              <a:schemeClr val="tx1">
                <a:lumMod val="50000"/>
                <a:lumOff val="50000"/>
              </a:schemeClr>
            </a:soli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1" smtClean="0">
                  <a:latin typeface="Helvetica" panose="020b0604020202020204" pitchFamily="34" charset="0"/>
                  <a:cs typeface="Helvetica" panose="020b0604020202020204" pitchFamily="34" charset="0"/>
                </a:rPr>
                <a:t>Sustainability</a:t>
              </a:r>
            </a:p>
            <a:p>
              <a:pPr algn="ctr"/>
              <a:r>
                <a:rPr lang="en-US" sz="1600" dirty="1" smtClean="0">
                  <a:latin typeface="Helvetica" panose="020b0604020202020204" pitchFamily="34" charset="0"/>
                  <a:cs typeface="Helvetica" panose="020b0604020202020204" pitchFamily="34" charset="0"/>
                </a:rPr>
                <a:t>(Clean + Green)</a:t>
              </a:r>
              <a:endParaRPr lang="en-US" sz="1600">
                <a:latin typeface="Helvetica" panose="020b0604020202020204" pitchFamily="34" charset="0"/>
                <a:cs typeface="Helvetica" panose="020b0604020202020204" pitchFamily="34" charset="0"/>
              </a:endParaRPr>
            </a:p>
          </p:txBody>
        </p:sp>
        <p:sp>
          <p:nvSpPr>
            <p:cNvPr id="11" name="Rectangle 10"/>
            <p:cNvSpPr/>
            <p:nvPr/>
          </p:nvSpPr>
          <p:spPr>
            <a:xfrm>
              <a:off x="949561" y="2690665"/>
              <a:ext cx="1495564" cy="1353201"/>
            </a:xfrm>
            <a:prstGeom prst="rect"/>
            <a:solidFill>
              <a:schemeClr val="tx1">
                <a:lumMod val="50000"/>
                <a:lumOff val="50000"/>
              </a:schemeClr>
            </a:solidFill>
            <a:ln w="57150" cmpd="sng">
              <a:solidFill>
                <a:srgbClr val="ED7D3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1" smtClean="0">
                  <a:latin typeface="Helvetica" panose="020b0604020202020204" pitchFamily="34" charset="0"/>
                  <a:cs typeface="Helvetica" panose="020b0604020202020204" pitchFamily="34" charset="0"/>
                </a:rPr>
                <a:t>Economic Development</a:t>
              </a:r>
              <a:endParaRPr lang="en-US" sz="1600">
                <a:latin typeface="Helvetica" panose="020b0604020202020204" pitchFamily="34" charset="0"/>
                <a:cs typeface="Helvetica" panose="020b0604020202020204" pitchFamily="34" charset="0"/>
              </a:endParaRPr>
            </a:p>
          </p:txBody>
        </p:sp>
        <p:sp>
          <p:nvSpPr>
            <p:cNvPr id="12" name="Rectangle 11"/>
            <p:cNvSpPr/>
            <p:nvPr/>
          </p:nvSpPr>
          <p:spPr>
            <a:xfrm>
              <a:off x="949561" y="1764942"/>
              <a:ext cx="5193598" cy="701761"/>
            </a:xfrm>
            <a:prstGeom prst="rect"/>
            <a:solidFill>
              <a:schemeClr val="tx1">
                <a:lumMod val="50000"/>
                <a:lumOff val="50000"/>
              </a:schemeClr>
            </a:soli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1" smtClean="0">
                  <a:latin typeface="Helvetica" panose="020b0604020202020204" pitchFamily="34" charset="0"/>
                  <a:cs typeface="Helvetica" panose="020b0604020202020204" pitchFamily="34" charset="0"/>
                </a:rPr>
                <a:t>Community Equity</a:t>
              </a:r>
              <a:endParaRPr lang="en-US" sz="1600">
                <a:latin typeface="Helvetica" panose="020b0604020202020204" pitchFamily="34" charset="0"/>
                <a:cs typeface="Helvetica" panose="020b0604020202020204" pitchFamily="34" charset="0"/>
              </a:endParaRPr>
            </a:p>
          </p:txBody>
        </p:sp>
      </p:grpSp>
      <p:cxnSp>
        <p:nvCxnSpPr>
          <p:cNvPr id="13" name="Elbow Connector 12"/>
          <p:cNvCxnSpPr/>
          <p:nvPr/>
        </p:nvCxnSpPr>
        <p:spPr>
          <a:xfrm rot="16200000" flipH="1">
            <a:off x="3765857" y="4275415"/>
            <a:ext cx="463656" cy="293051"/>
          </a:xfrm>
          <a:prstGeom prst="bentConnector3">
            <a:avLst>
              <a:gd name="adj1" fmla="val 104782"/>
            </a:avLst>
          </a:prstGeom>
          <a:ln>
            <a:solidFill>
              <a:srgbClr val="ED7D31"/>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144211" y="4518518"/>
            <a:ext cx="1202513" cy="461665"/>
          </a:xfrm>
          <a:prstGeom prst="rect"/>
          <a:noFill/>
          <a:ln>
            <a:solidFill>
              <a:srgbClr val="F79646"/>
            </a:solidFill>
          </a:ln>
        </p:spPr>
        <p:txBody>
          <a:bodyPr wrap="square" rtlCol="0">
            <a:spAutoFit/>
          </a:bodyPr>
          <a:lstStyle/>
          <a:p>
            <a:r>
              <a:rPr lang="en-US" sz="1200" dirty="1" smtClean="0">
                <a:solidFill>
                  <a:srgbClr val="7F7F7F"/>
                </a:solidFill>
                <a:latin typeface="Helvetica" panose="020b0604020202020204" pitchFamily="34" charset="0"/>
                <a:cs typeface="Helvetica" panose="020b0604020202020204" pitchFamily="34" charset="0"/>
              </a:rPr>
              <a:t>Autonomous Vehicles</a:t>
            </a:r>
            <a:endParaRPr lang="en-US" sz="1200">
              <a:solidFill>
                <a:srgbClr val="7F7F7F"/>
              </a:solidFill>
              <a:latin typeface="Helvetica" panose="020b0604020202020204" pitchFamily="34" charset="0"/>
              <a:cs typeface="Helvetica" panose="020b0604020202020204" pitchFamily="34" charset="0"/>
            </a:endParaRPr>
          </a:p>
        </p:txBody>
      </p:sp>
      <p:cxnSp>
        <p:nvCxnSpPr>
          <p:cNvPr id="15" name="Elbow Connector 14"/>
          <p:cNvCxnSpPr/>
          <p:nvPr/>
        </p:nvCxnSpPr>
        <p:spPr>
          <a:xfrm rot="16200000" flipH="1">
            <a:off x="3765856" y="4861268"/>
            <a:ext cx="463656" cy="293051"/>
          </a:xfrm>
          <a:prstGeom prst="bentConnector3">
            <a:avLst>
              <a:gd name="adj1" fmla="val 104782"/>
            </a:avLst>
          </a:prstGeom>
          <a:ln>
            <a:solidFill>
              <a:srgbClr val="ED7D31"/>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144210" y="5104371"/>
            <a:ext cx="1202513" cy="276999"/>
          </a:xfrm>
          <a:prstGeom prst="rect"/>
          <a:noFill/>
          <a:ln>
            <a:solidFill>
              <a:srgbClr val="F79646"/>
            </a:solidFill>
          </a:ln>
        </p:spPr>
        <p:txBody>
          <a:bodyPr wrap="square" rtlCol="0">
            <a:spAutoFit/>
          </a:bodyPr>
          <a:lstStyle/>
          <a:p>
            <a:r>
              <a:rPr lang="en-US" sz="1200" dirty="1" smtClean="0">
                <a:solidFill>
                  <a:srgbClr val="7F7F7F"/>
                </a:solidFill>
                <a:latin typeface="Helvetica" panose="020b0604020202020204" pitchFamily="34" charset="0"/>
                <a:cs typeface="Helvetica" panose="020b0604020202020204" pitchFamily="34" charset="0"/>
              </a:rPr>
              <a:t>Ride Sharing</a:t>
            </a:r>
            <a:endParaRPr lang="en-US" sz="1200">
              <a:solidFill>
                <a:srgbClr val="7F7F7F"/>
              </a:solidFill>
              <a:latin typeface="Helvetica" panose="020b0604020202020204" pitchFamily="34" charset="0"/>
              <a:cs typeface="Helvetica" panose="020b0604020202020204" pitchFamily="34" charset="0"/>
            </a:endParaRPr>
          </a:p>
        </p:txBody>
      </p:sp>
      <p:cxnSp>
        <p:nvCxnSpPr>
          <p:cNvPr id="17" name="Elbow Connector 16"/>
          <p:cNvCxnSpPr/>
          <p:nvPr/>
        </p:nvCxnSpPr>
        <p:spPr>
          <a:xfrm rot="16200000" flipH="1">
            <a:off x="5663527" y="4290350"/>
            <a:ext cx="463656" cy="293051"/>
          </a:xfrm>
          <a:prstGeom prst="bentConnector3">
            <a:avLst>
              <a:gd name="adj1" fmla="val 104782"/>
            </a:avLst>
          </a:prstGeom>
          <a:ln>
            <a:solidFill>
              <a:srgbClr val="ED7D31"/>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041881" y="4533453"/>
            <a:ext cx="1202513" cy="461665"/>
          </a:xfrm>
          <a:prstGeom prst="rect"/>
          <a:noFill/>
          <a:ln>
            <a:solidFill>
              <a:srgbClr val="F79646"/>
            </a:solidFill>
          </a:ln>
        </p:spPr>
        <p:txBody>
          <a:bodyPr wrap="square" rtlCol="0">
            <a:spAutoFit/>
          </a:bodyPr>
          <a:lstStyle/>
          <a:p>
            <a:r>
              <a:rPr lang="en-US" sz="1200" dirty="1" smtClean="0">
                <a:solidFill>
                  <a:srgbClr val="7F7F7F"/>
                </a:solidFill>
                <a:latin typeface="Helvetica" panose="020b0604020202020204" pitchFamily="34" charset="0"/>
                <a:cs typeface="Helvetica" panose="020b0604020202020204" pitchFamily="34" charset="0"/>
              </a:rPr>
              <a:t>Energy Conservation</a:t>
            </a:r>
            <a:endParaRPr lang="en-US" sz="1200">
              <a:solidFill>
                <a:srgbClr val="7F7F7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45309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Gujr" typeface="Shruti"/>
        <a:font script="Khmr" typeface="MoolBoran"/>
        <a:font script="Beng" typeface="Vrinda"/>
        <a:font script="Orya" typeface="Kalinga"/>
        <a:font script="Cans" typeface="Euphemia"/>
        <a:font script="Mlym" typeface="Kartika"/>
        <a:font script="Telu" typeface="Gautami"/>
        <a:font script="Hant" typeface="新細明體"/>
        <a:font script="Viet" typeface="Times New Roman"/>
        <a:font script="Jpan" typeface="游ゴシック Light"/>
        <a:font script="Sinh" typeface="Iskoola Pota"/>
        <a:font script="Hans" typeface="等线 Light"/>
        <a:font script="Arab" typeface="Times New Roman"/>
        <a:font script="Hang" typeface="맑은 고딕"/>
        <a:font script="Yiii" typeface="Microsoft Yi Baiti"/>
        <a:font script="Deva" typeface="Mangal"/>
        <a:font script="Uigh" typeface="Microsoft Uighur"/>
        <a:font script="Ethi" typeface="Nyala"/>
        <a:font script="Taml" typeface="Latha"/>
        <a:font script="Thaa" typeface="MV Boli"/>
        <a:font script="Hebr" typeface="Times New Roman"/>
        <a:font script="Tibt" typeface="Microsoft Himalaya"/>
        <a:font script="Knda" typeface="Tunga"/>
        <a:font script="Guru" typeface="Raavi"/>
        <a:font script="Mong" typeface="Mongolian Baiti"/>
        <a:font script="Cher" typeface="Plantagenet Cherokee"/>
        <a:font script="Thai" typeface="Angsana New"/>
        <a:font script="Laoo" typeface="DokChampa"/>
        <a:font script="Geor" typeface="Sylfaen"/>
        <a:font script="Syrc" typeface="Estrangelo Edessa"/>
      </a:majorFont>
      <a:minorFont>
        <a:latin typeface="Calibri"/>
        <a:ea typeface=""/>
        <a:cs typeface=""/>
        <a:font script="Gujr" typeface="Shruti"/>
        <a:font script="Khmr" typeface="DaunPenh"/>
        <a:font script="Beng" typeface="Vrinda"/>
        <a:font script="Orya" typeface="Kalinga"/>
        <a:font script="Cans" typeface="Euphemia"/>
        <a:font script="Mlym" typeface="Kartika"/>
        <a:font script="Telu" typeface="Gautami"/>
        <a:font script="Hant" typeface="新細明體"/>
        <a:font script="Viet" typeface="Arial"/>
        <a:font script="Jpan" typeface="游ゴシック"/>
        <a:font script="Sinh" typeface="Iskoola Pota"/>
        <a:font script="Hans" typeface="等线"/>
        <a:font script="Arab" typeface="Arial"/>
        <a:font script="Hang" typeface="맑은 고딕"/>
        <a:font script="Yiii" typeface="Microsoft Yi Baiti"/>
        <a:font script="Deva" typeface="Mangal"/>
        <a:font script="Uigh" typeface="Microsoft Uighur"/>
        <a:font script="Ethi" typeface="Nyala"/>
        <a:font script="Taml" typeface="Latha"/>
        <a:font script="Thaa" typeface="MV Boli"/>
        <a:font script="Hebr" typeface="Arial"/>
        <a:font script="Tibt" typeface="Microsoft Himalaya"/>
        <a:font script="Knda" typeface="Tunga"/>
        <a:font script="Guru" typeface="Raavi"/>
        <a:font script="Mong" typeface="Mongolian Baiti"/>
        <a:font script="Cher" typeface="Plantagenet Cherokee"/>
        <a:font script="Thai" typeface="Cordia New"/>
        <a:font script="Laoo" typeface="DokChampa"/>
        <a:font script="Geor" typeface="Sylfaen"/>
        <a:font script="Syrc" typeface="Estrangelo Edess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Application>Microsoft Office PowerPoint</Application>
  <PresentationFormat/>
  <Slides>10</Slide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2017-07-27T16:45:52Z</cp:lastPrinted>
  <dcterms:created xsi:type="dcterms:W3CDTF">2017-07-27T16:45:52Z</dcterms:created>
  <dcterms:modified xsi:type="dcterms:W3CDTF">2017-07-27T20:45:12.0000000Z</dcterms:modified>
</cp:coreProperties>
</file>