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4"/>
    <p:sldMasterId id="2147483672" r:id="rId5"/>
  </p:sldMasterIdLst>
  <p:notesMasterIdLst>
    <p:notesMasterId r:id="rId23"/>
  </p:notesMasterIdLst>
  <p:handoutMasterIdLst>
    <p:handoutMasterId r:id="rId24"/>
  </p:handoutMasterIdLst>
  <p:sldIdLst>
    <p:sldId id="355" r:id="rId6"/>
    <p:sldId id="358" r:id="rId7"/>
    <p:sldId id="356" r:id="rId8"/>
    <p:sldId id="389" r:id="rId9"/>
    <p:sldId id="396" r:id="rId10"/>
    <p:sldId id="368" r:id="rId11"/>
    <p:sldId id="369" r:id="rId12"/>
    <p:sldId id="397" r:id="rId13"/>
    <p:sldId id="398" r:id="rId14"/>
    <p:sldId id="388" r:id="rId15"/>
    <p:sldId id="411" r:id="rId16"/>
    <p:sldId id="375" r:id="rId17"/>
    <p:sldId id="374" r:id="rId18"/>
    <p:sldId id="417" r:id="rId19"/>
    <p:sldId id="367" r:id="rId20"/>
    <p:sldId id="410" r:id="rId21"/>
    <p:sldId id="418" r:id="rId22"/>
  </p:sldIdLst>
  <p:sldSz cx="9144000" cy="6858000" type="screen4x3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 Duncan" initials="AD" lastIdx="39" clrIdx="0"/>
  <p:cmAuthor id="1" name="Alaina McBournie" initials="AM" lastIdx="6" clrIdx="1"/>
  <p:cmAuthor id="2" name="Abby Walsh" initials="AW" lastIdx="15" clrIdx="2">
    <p:extLst/>
  </p:cmAuthor>
  <p:cmAuthor id="3" name="Abby Walsh" initials="AW [2]" lastIdx="1" clrIdx="3">
    <p:extLst/>
  </p:cmAuthor>
  <p:cmAuthor id="4" name="Abby Walsh" initials="AW [3]" lastIdx="1" clrIdx="4">
    <p:extLst/>
  </p:cmAuthor>
  <p:cmAuthor id="5" name="Abby Walsh" initials="AW [4]" lastIdx="1" clrIdx="5">
    <p:extLst/>
  </p:cmAuthor>
  <p:cmAuthor id="6" name="Abby Walsh" initials="AW [5]" lastIdx="1" clrIdx="6">
    <p:extLst/>
  </p:cmAuthor>
  <p:cmAuthor id="7" name="Abby Walsh" initials="AW [6]" lastIdx="1" clrIdx="7">
    <p:extLst/>
  </p:cmAuthor>
  <p:cmAuthor id="8" name="Abby Walsh" initials="AW [7]" lastIdx="1" clrIdx="8">
    <p:extLst/>
  </p:cmAuthor>
  <p:cmAuthor id="9" name="Abby Walsh" initials="AW [8]" lastIdx="1" clrIdx="9">
    <p:extLst/>
  </p:cmAuthor>
  <p:cmAuthor id="10" name="Abby Walsh" initials="AW [9]" lastIdx="1" clrIdx="10">
    <p:extLst/>
  </p:cmAuthor>
  <p:cmAuthor id="11" name="Abby Walsh" initials="AW [10]" lastIdx="1" clrIdx="11">
    <p:extLst/>
  </p:cmAuthor>
  <p:cmAuthor id="12" name="Abby Walsh" initials="AW [11]" lastIdx="1" clrIdx="12">
    <p:extLst/>
  </p:cmAuthor>
  <p:cmAuthor id="13" name="Abby Walsh" initials="AW [12]" lastIdx="1" clrIdx="13">
    <p:extLst/>
  </p:cmAuthor>
  <p:cmAuthor id="14" name="Abby Walsh" initials="AW [13]" lastIdx="1" clrIdx="14">
    <p:extLst/>
  </p:cmAuthor>
  <p:cmAuthor id="15" name="Abby Walsh" initials="AW [14]" lastIdx="1" clrIdx="15">
    <p:extLst/>
  </p:cmAuthor>
  <p:cmAuthor id="16" name="Abby Walsh" initials="AW [15]" lastIdx="1" clrIdx="16">
    <p:extLst/>
  </p:cmAuthor>
  <p:cmAuthor id="17" name="Abby Walsh" initials="AW [16]" lastIdx="1" clrIdx="17">
    <p:extLst/>
  </p:cmAuthor>
  <p:cmAuthor id="18" name="Abby Walsh" initials="AW [17]" lastIdx="1" clrIdx="18">
    <p:extLst/>
  </p:cmAuthor>
  <p:cmAuthor id="19" name="Abby Walsh" initials="AW [18]" lastIdx="1" clrIdx="19">
    <p:extLst/>
  </p:cmAuthor>
  <p:cmAuthor id="20" name="Abby Walsh" initials="AW [19]" lastIdx="1" clrIdx="20">
    <p:extLst/>
  </p:cmAuthor>
  <p:cmAuthor id="21" name="Abby Walsh" initials="AW [20]" lastIdx="1" clrIdx="21">
    <p:extLst/>
  </p:cmAuthor>
  <p:cmAuthor id="22" name="Abby Walsh" initials="AW [21]" lastIdx="1" clrIdx="22">
    <p:extLst/>
  </p:cmAuthor>
  <p:cmAuthor id="23" name="Abby Walsh" initials="AW [22]" lastIdx="1" clrIdx="23">
    <p:extLst/>
  </p:cmAuthor>
  <p:cmAuthor id="24" name="Abby Walsh" initials="AW [23]" lastIdx="1" clrIdx="24">
    <p:extLst/>
  </p:cmAuthor>
  <p:cmAuthor id="25" name="Abby Walsh" initials="AW [24]" lastIdx="1" clrIdx="25">
    <p:extLst/>
  </p:cmAuthor>
  <p:cmAuthor id="26" name="Abby Walsh" initials="AW [25]" lastIdx="1" clrIdx="26">
    <p:extLst/>
  </p:cmAuthor>
  <p:cmAuthor id="27" name="Abby Walsh" initials="AW [26]" lastIdx="1" clrIdx="27">
    <p:extLst/>
  </p:cmAuthor>
  <p:cmAuthor id="28" name="Abby Walsh" initials="AW [27]" lastIdx="1" clrIdx="28">
    <p:extLst/>
  </p:cmAuthor>
  <p:cmAuthor id="29" name="Abby Walsh" initials="AW [28]" lastIdx="1" clrIdx="29">
    <p:extLst/>
  </p:cmAuthor>
  <p:cmAuthor id="30" name="Abby Walsh" initials="AW [29]" lastIdx="1" clrIdx="30">
    <p:extLst/>
  </p:cmAuthor>
  <p:cmAuthor id="31" name="Abby Walsh" initials="AW [30]" lastIdx="1" clrIdx="31">
    <p:extLst/>
  </p:cmAuthor>
  <p:cmAuthor id="32" name="Abby Walsh" initials="AW [31]" lastIdx="1" clrIdx="32">
    <p:extLst/>
  </p:cmAuthor>
  <p:cmAuthor id="33" name="Abby Walsh" initials="AW [32]" lastIdx="1" clrIdx="33">
    <p:extLst/>
  </p:cmAuthor>
  <p:cmAuthor id="34" name="Abby Walsh" initials="AW [33]" lastIdx="1" clrIdx="34">
    <p:extLst/>
  </p:cmAuthor>
  <p:cmAuthor id="35" name="Andrew Whitacre" initials="AW" lastIdx="12" clrIdx="3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6"/>
    <a:srgbClr val="336195"/>
    <a:srgbClr val="99CCFF"/>
    <a:srgbClr val="139EB1"/>
    <a:srgbClr val="FFCCFF"/>
    <a:srgbClr val="FFCCCC"/>
    <a:srgbClr val="FFCC99"/>
    <a:srgbClr val="3E3EFF"/>
    <a:srgbClr val="E7E7E9"/>
    <a:srgbClr val="C6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10" autoAdjust="0"/>
    <p:restoredTop sz="71715" autoAdjust="0"/>
  </p:normalViewPr>
  <p:slideViewPr>
    <p:cSldViewPr snapToGrid="0" snapToObjects="1" showGuides="1">
      <p:cViewPr>
        <p:scale>
          <a:sx n="70" d="100"/>
          <a:sy n="70" d="100"/>
        </p:scale>
        <p:origin x="-2448" y="-312"/>
      </p:cViewPr>
      <p:guideLst>
        <p:guide orient="horz" pos="2160"/>
        <p:guide pos="28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863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B4E02-7995-4F86-B27F-5124BFB995E5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863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9B69E-BFA9-4C10-B10C-319389A0B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35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4719" cy="465614"/>
          </a:xfrm>
          <a:prstGeom prst="rect">
            <a:avLst/>
          </a:prstGeom>
        </p:spPr>
        <p:txBody>
          <a:bodyPr vert="horz" lIns="93361" tIns="46681" rIns="93361" bIns="466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0"/>
            <a:ext cx="3044719" cy="465614"/>
          </a:xfrm>
          <a:prstGeom prst="rect">
            <a:avLst/>
          </a:prstGeom>
        </p:spPr>
        <p:txBody>
          <a:bodyPr vert="horz" lIns="93361" tIns="46681" rIns="93361" bIns="46681" rtlCol="0"/>
          <a:lstStyle>
            <a:lvl1pPr algn="r">
              <a:defRPr sz="1200"/>
            </a:lvl1pPr>
          </a:lstStyle>
          <a:p>
            <a:fld id="{13972D46-F3C5-461B-86E6-C6199A90B275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1" tIns="46681" rIns="93361" bIns="466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1" tIns="46681" rIns="93361" bIns="466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5045"/>
            <a:ext cx="3044719" cy="465614"/>
          </a:xfrm>
          <a:prstGeom prst="rect">
            <a:avLst/>
          </a:prstGeom>
        </p:spPr>
        <p:txBody>
          <a:bodyPr vert="horz" lIns="93361" tIns="46681" rIns="93361" bIns="466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5"/>
            <a:ext cx="3044719" cy="465614"/>
          </a:xfrm>
          <a:prstGeom prst="rect">
            <a:avLst/>
          </a:prstGeom>
        </p:spPr>
        <p:txBody>
          <a:bodyPr vert="horz" lIns="93361" tIns="46681" rIns="93361" bIns="46681" rtlCol="0" anchor="b"/>
          <a:lstStyle>
            <a:lvl1pPr algn="r">
              <a:defRPr sz="1200"/>
            </a:lvl1pPr>
          </a:lstStyle>
          <a:p>
            <a:fld id="{5FAE9216-6F3B-4530-82C1-03BE1733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1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173062" indent="-173062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E9216-6F3B-4530-82C1-03BE1733A4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24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E9216-6F3B-4530-82C1-03BE1733A4D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93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E9216-6F3B-4530-82C1-03BE1733A4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53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E9216-6F3B-4530-82C1-03BE1733A4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67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E9216-6F3B-4530-82C1-03BE1733A4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22995">
              <a:buFont typeface="Arial" panose="020B0604020202020204" pitchFamily="34" charset="0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E9216-6F3B-4530-82C1-03BE1733A4D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69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22995">
              <a:buFont typeface="Arial" panose="020B0604020202020204" pitchFamily="34" charset="0"/>
              <a:buNone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E9216-6F3B-4530-82C1-03BE1733A4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96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E9216-6F3B-4530-82C1-03BE1733A4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98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D5645-B5C8-441E-A6EB-A13CB59318BF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defTabSz="922995">
              <a:buFont typeface="Arial" panose="020B0604020202020204" pitchFamily="34" charset="0"/>
              <a:buNone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E9216-6F3B-4530-82C1-03BE1733A4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00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E9216-6F3B-4530-82C1-03BE1733A4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90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E9216-6F3B-4530-82C1-03BE1733A4D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79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E9216-6F3B-4530-82C1-03BE1733A4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65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E9216-6F3B-4530-82C1-03BE1733A4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79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 defTabSz="922995">
              <a:buFont typeface="Arial" panose="020B0604020202020204" pitchFamily="34" charset="0"/>
              <a:buNone/>
              <a:defRPr/>
            </a:pPr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E9216-6F3B-4530-82C1-03BE1733A4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11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E9216-6F3B-4530-82C1-03BE1733A4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48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E9216-6F3B-4530-82C1-03BE1733A4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12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92919"/>
            <a:ext cx="8229600" cy="715192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33619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05867"/>
            <a:ext cx="8229600" cy="34067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6195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336195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336195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336195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33619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70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3F7C-1BB6-46B3-AD84-0482A7377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DE8E-C9C3-4DF9-AF2B-1E93155B05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4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3F7C-1BB6-46B3-AD84-0482A7377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DE8E-C9C3-4DF9-AF2B-1E93155B05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54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3F7C-1BB6-46B3-AD84-0482A7377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DE8E-C9C3-4DF9-AF2B-1E93155B05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76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3F7C-1BB6-46B3-AD84-0482A7377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DE8E-C9C3-4DF9-AF2B-1E93155B05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990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3F7C-1BB6-46B3-AD84-0482A7377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DE8E-C9C3-4DF9-AF2B-1E93155B05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53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15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36195"/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rgbClr val="336195"/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rgbClr val="336195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336195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336195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15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36195"/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rgbClr val="336195"/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rgbClr val="336195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336195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336195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92919"/>
            <a:ext cx="8229600" cy="715192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33619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11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29553" y="4252352"/>
            <a:ext cx="8458005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336195"/>
                </a:solidFill>
              </a:defRPr>
            </a:lvl1pPr>
          </a:lstStyle>
          <a:p>
            <a:r>
              <a:rPr lang="en-US" dirty="0" smtClean="0"/>
              <a:t>Title will be typed into this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5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3F7C-1BB6-46B3-AD84-0482A7377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DE8E-C9C3-4DF9-AF2B-1E93155B05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7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3F7C-1BB6-46B3-AD84-0482A7377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DE8E-C9C3-4DF9-AF2B-1E93155B05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3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3F7C-1BB6-46B3-AD84-0482A7377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DE8E-C9C3-4DF9-AF2B-1E93155B05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48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3F7C-1BB6-46B3-AD84-0482A7377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DE8E-C9C3-4DF9-AF2B-1E93155B05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61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3F7C-1BB6-46B3-AD84-0482A7377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DE8E-C9C3-4DF9-AF2B-1E93155B05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0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3F7C-1BB6-46B3-AD84-0482A7377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DE8E-C9C3-4DF9-AF2B-1E93155B05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5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W-PPT_Content4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71" r:id="rId3"/>
  </p:sldLayoutIdLst>
  <p:hf hdr="0" ftr="0" dt="0"/>
  <p:txStyles>
    <p:titleStyle>
      <a:lvl1pPr algn="l" defTabSz="457200" rtl="0" eaLnBrk="1" latinLnBrk="0" hangingPunct="1">
        <a:lnSpc>
          <a:spcPts val="5400"/>
        </a:lnSpc>
        <a:spcBef>
          <a:spcPct val="0"/>
        </a:spcBef>
        <a:buNone/>
        <a:defRPr sz="6400" b="1" kern="700" spc="-25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61B3F7C-1BB6-46B3-AD84-0482A7377B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1B6DE8E-C9C3-4DF9-AF2B-1E93155B05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0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W-PPT_Titl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967" y="2717610"/>
            <a:ext cx="7772400" cy="2922429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Treatment  Access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rgbClr val="99CCFF"/>
                </a:solidFill>
              </a:rPr>
              <a:t>A Substance Use Disorder Perspective</a:t>
            </a:r>
            <a:br>
              <a:rPr lang="en-US" sz="4400" dirty="0" smtClean="0">
                <a:solidFill>
                  <a:srgbClr val="99CCFF"/>
                </a:solidFill>
              </a:rPr>
            </a:br>
            <a:endParaRPr lang="en-US" sz="4400" dirty="0">
              <a:solidFill>
                <a:srgbClr val="99CC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967" y="6223247"/>
            <a:ext cx="7353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6254025"/>
            <a:ext cx="7804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Alaina McBournie, Principal Associate | Substance Use Prevention and Treatment Initiative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967" y="5240740"/>
            <a:ext cx="840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National Foundation for Women Legislators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September 22, 2017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2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1137" y="5582093"/>
            <a:ext cx="8334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SOURCE: American </a:t>
            </a:r>
            <a:r>
              <a:rPr lang="en-US" sz="1200" dirty="0">
                <a:solidFill>
                  <a:prstClr val="black"/>
                </a:solidFill>
              </a:rPr>
              <a:t>Society of Addiction Medicine http://www.asam.org/quality-practice/guidelines-and-consensus-documents/the-asam-criteria/about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600" dirty="0"/>
              <a:t>ASAM </a:t>
            </a:r>
            <a:r>
              <a:rPr lang="en-US" sz="3600" dirty="0" smtClean="0"/>
              <a:t>Criteria Use Disease Severity to Determine Treatment Needs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538484" y="1937982"/>
            <a:ext cx="163773" cy="1296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8484" y="2634018"/>
            <a:ext cx="163773" cy="1228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38484" y="3343701"/>
            <a:ext cx="163773" cy="1228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38484" y="4026090"/>
            <a:ext cx="163773" cy="1228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38484" y="4742597"/>
            <a:ext cx="163773" cy="109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601768" y="1859907"/>
            <a:ext cx="5940464" cy="3266149"/>
            <a:chOff x="663536" y="1859907"/>
            <a:chExt cx="5940464" cy="3266149"/>
          </a:xfrm>
        </p:grpSpPr>
        <p:grpSp>
          <p:nvGrpSpPr>
            <p:cNvPr id="24" name="Group 23"/>
            <p:cNvGrpSpPr/>
            <p:nvPr/>
          </p:nvGrpSpPr>
          <p:grpSpPr>
            <a:xfrm>
              <a:off x="663537" y="3237931"/>
              <a:ext cx="5940463" cy="457200"/>
              <a:chOff x="511137" y="1707507"/>
              <a:chExt cx="5317263" cy="457200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511137" y="1707507"/>
                <a:ext cx="457200" cy="457200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2</a:t>
                </a:r>
                <a:endParaRPr lang="en-US" b="1" dirty="0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1239467" y="1707507"/>
                <a:ext cx="4588933" cy="4572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Intensive Outpatient and Partial Hospitalization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63537" y="2514962"/>
              <a:ext cx="5940463" cy="457200"/>
              <a:chOff x="511137" y="1707507"/>
              <a:chExt cx="5317263" cy="457200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511137" y="1707507"/>
                <a:ext cx="457200" cy="4572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1</a:t>
                </a:r>
                <a:endParaRPr lang="en-US" b="1" dirty="0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1239467" y="1707507"/>
                <a:ext cx="4588933" cy="4572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Outpatient Treatment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663536" y="1859907"/>
              <a:ext cx="5940464" cy="457200"/>
              <a:chOff x="511136" y="1707507"/>
              <a:chExt cx="5317264" cy="457200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511136" y="1707507"/>
                <a:ext cx="457200" cy="4572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.5</a:t>
                </a:r>
                <a:endParaRPr lang="en-US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1239467" y="1707507"/>
                <a:ext cx="4588933" cy="4572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Early Intervention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63537" y="3953393"/>
              <a:ext cx="5940463" cy="457200"/>
              <a:chOff x="511137" y="1707507"/>
              <a:chExt cx="5317263" cy="45720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511137" y="1707507"/>
                <a:ext cx="457200" cy="4572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3</a:t>
                </a: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1239467" y="1707507"/>
                <a:ext cx="4588933" cy="4572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Residential/Inpatient Treatment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663537" y="4668856"/>
              <a:ext cx="5940463" cy="457200"/>
              <a:chOff x="511137" y="1707507"/>
              <a:chExt cx="5317263" cy="457200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511137" y="1707507"/>
                <a:ext cx="457200" cy="457200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4</a:t>
                </a:r>
                <a:endParaRPr lang="en-US" b="1" dirty="0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1239467" y="1707507"/>
                <a:ext cx="4588933" cy="4572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Medically-Managed Intensive Inpatient Treatment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13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678" y="310395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9508"/>
            <a:ext cx="8229600" cy="4525963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Clr>
                <a:srgbClr val="4688AF"/>
              </a:buClr>
              <a:buNone/>
              <a:defRPr/>
            </a:pPr>
            <a:r>
              <a:rPr lang="en-US" sz="4800" dirty="0">
                <a:solidFill>
                  <a:srgbClr val="336195"/>
                </a:solidFill>
              </a:rPr>
              <a:t>In p</a:t>
            </a:r>
            <a:r>
              <a:rPr lang="en-US" sz="4800" dirty="0" smtClean="0">
                <a:solidFill>
                  <a:srgbClr val="336195"/>
                </a:solidFill>
              </a:rPr>
              <a:t>ractice, many </a:t>
            </a:r>
            <a:r>
              <a:rPr lang="en-US" sz="4800" dirty="0">
                <a:solidFill>
                  <a:srgbClr val="336195"/>
                </a:solidFill>
              </a:rPr>
              <a:t>public and private payers fail to cover all of the care recommended by the ASAM </a:t>
            </a:r>
            <a:r>
              <a:rPr lang="en-US" sz="4800" dirty="0" smtClean="0">
                <a:solidFill>
                  <a:srgbClr val="336195"/>
                </a:solidFill>
              </a:rPr>
              <a:t>guidelines. </a:t>
            </a:r>
            <a:endParaRPr lang="en-US" sz="4800" dirty="0">
              <a:solidFill>
                <a:srgbClr val="336195"/>
              </a:solidFill>
            </a:endParaRPr>
          </a:p>
          <a:p>
            <a:pPr marL="0" indent="0">
              <a:spcAft>
                <a:spcPts val="600"/>
              </a:spcAft>
              <a:buClr>
                <a:srgbClr val="4688AF"/>
              </a:buClr>
              <a:buFont typeface="Wingdings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16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dirty="0" smtClean="0"/>
              <a:t>Medicaid Programs in 19 States Do Not Cover All Drugs for Opioid Use Disorder</a:t>
            </a:r>
            <a:endParaRPr lang="en-US" sz="32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462111"/>
            <a:ext cx="6972299" cy="413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0525" y="5600640"/>
            <a:ext cx="839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Colleen M. Grogan et al., “Survey Highlights Differences In Medicaid Coverage For Substance Use Disorder Treatment And Opioid Use Disorder Medications,” </a:t>
            </a:r>
            <a:r>
              <a:rPr lang="en-US" sz="1200" i="1" dirty="0"/>
              <a:t>Health Affairs</a:t>
            </a:r>
            <a:r>
              <a:rPr lang="en-US" sz="1200" dirty="0"/>
              <a:t> 35, no. 12 (2016), http://content.healthaffairs.org/content/35/12/2289.full.</a:t>
            </a:r>
          </a:p>
        </p:txBody>
      </p:sp>
    </p:spTree>
    <p:extLst>
      <p:ext uri="{BB962C8B-B14F-4D97-AF65-F5344CB8AC3E}">
        <p14:creationId xmlns:p14="http://schemas.microsoft.com/office/powerpoint/2010/main" val="373463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78" y="620810"/>
            <a:ext cx="6905767" cy="45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dirty="0" smtClean="0"/>
              <a:t>Residential Treatment  is Often Not Covered by Medicaid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33375" y="5605864"/>
            <a:ext cx="843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/>
              <a:t>Colleen M. Grogan et al., “Survey Highlights Differences In Medicaid Coverage For Substance Use Disorder Treatment And Opioid Use Disorder Medications,” </a:t>
            </a:r>
            <a:r>
              <a:rPr lang="en-US" sz="1200" i="1" dirty="0"/>
              <a:t>Health Affairs</a:t>
            </a:r>
            <a:r>
              <a:rPr lang="en-US" sz="1200" dirty="0"/>
              <a:t> 35, no. 12 (2016), http://content.healthaffairs.org/content/35/12/2289.full.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1" y="4557558"/>
            <a:ext cx="4157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ASAM Levels of Care Coverage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smtClean="0"/>
              <a:t> All </a:t>
            </a:r>
            <a:r>
              <a:rPr lang="en-US" dirty="0"/>
              <a:t>Levels Covered</a:t>
            </a:r>
          </a:p>
          <a:p>
            <a:r>
              <a:rPr lang="en-US" dirty="0"/>
              <a:t>    </a:t>
            </a:r>
            <a:r>
              <a:rPr lang="en-US" dirty="0" smtClean="0"/>
              <a:t> Missing </a:t>
            </a:r>
            <a:r>
              <a:rPr lang="en-US" dirty="0"/>
              <a:t>One or More Levels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07279" y="5163811"/>
            <a:ext cx="167640" cy="2286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07279" y="4915770"/>
            <a:ext cx="167640" cy="1981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1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400" dirty="0" smtClean="0"/>
              <a:t>Barriers to an Effective </a:t>
            </a:r>
            <a:br>
              <a:rPr lang="en-US" sz="4400" dirty="0" smtClean="0"/>
            </a:br>
            <a:r>
              <a:rPr lang="en-US" sz="4400" dirty="0" smtClean="0"/>
              <a:t>Treatment System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3746"/>
            <a:ext cx="8229600" cy="2777462"/>
          </a:xfrm>
        </p:spPr>
        <p:txBody>
          <a:bodyPr/>
          <a:lstStyle/>
          <a:p>
            <a:r>
              <a:rPr lang="en-US" dirty="0" smtClean="0"/>
              <a:t>Coverage Gaps</a:t>
            </a:r>
          </a:p>
          <a:p>
            <a:endParaRPr lang="en-US" dirty="0" smtClean="0"/>
          </a:p>
          <a:p>
            <a:r>
              <a:rPr lang="en-US" dirty="0" smtClean="0"/>
              <a:t>Treatment </a:t>
            </a:r>
            <a:r>
              <a:rPr lang="en-US" dirty="0"/>
              <a:t>Infrastructure</a:t>
            </a:r>
          </a:p>
          <a:p>
            <a:endParaRPr lang="en-US" dirty="0"/>
          </a:p>
          <a:p>
            <a:r>
              <a:rPr lang="en-US" dirty="0" smtClean="0"/>
              <a:t>Funding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3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5640"/>
            <a:ext cx="8229600" cy="3406721"/>
          </a:xfrm>
        </p:spPr>
        <p:txBody>
          <a:bodyPr anchor="ctr"/>
          <a:lstStyle/>
          <a:p>
            <a:pPr marL="0" indent="0">
              <a:buNone/>
            </a:pPr>
            <a:r>
              <a:rPr lang="en-US" sz="6000" b="1" dirty="0" smtClean="0"/>
              <a:t>The GOAL is… 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n effective treatment system that provides </a:t>
            </a:r>
            <a:r>
              <a:rPr lang="en-US" b="1" u="sng" dirty="0"/>
              <a:t>timely access</a:t>
            </a:r>
            <a:r>
              <a:rPr lang="en-US" dirty="0"/>
              <a:t> to </a:t>
            </a:r>
            <a:r>
              <a:rPr lang="en-US" b="1" u="sng" dirty="0" smtClean="0"/>
              <a:t>comprehensive</a:t>
            </a:r>
            <a:r>
              <a:rPr lang="en-US" b="1" dirty="0" smtClean="0"/>
              <a:t> </a:t>
            </a:r>
            <a:r>
              <a:rPr lang="en-US" dirty="0" smtClean="0"/>
              <a:t>and</a:t>
            </a:r>
            <a:r>
              <a:rPr lang="en-US" b="1" dirty="0" smtClean="0"/>
              <a:t> </a:t>
            </a:r>
            <a:r>
              <a:rPr lang="en-US" b="1" u="sng" dirty="0"/>
              <a:t>evidence-based care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3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6195"/>
                </a:solidFill>
              </a:rPr>
              <a:t>Summary</a:t>
            </a:r>
            <a:endParaRPr lang="en-US" b="1" dirty="0">
              <a:solidFill>
                <a:srgbClr val="33619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7039"/>
            <a:ext cx="8229600" cy="422912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4688AF"/>
              </a:buClr>
              <a:defRPr/>
            </a:pPr>
            <a:r>
              <a:rPr lang="en-US" dirty="0">
                <a:solidFill>
                  <a:srgbClr val="3361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Opioid use disorder </a:t>
            </a:r>
            <a:r>
              <a:rPr lang="en-US" dirty="0" smtClean="0">
                <a:solidFill>
                  <a:srgbClr val="3361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chronic disease </a:t>
            </a:r>
            <a:endParaRPr lang="en-US" dirty="0">
              <a:solidFill>
                <a:srgbClr val="3361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4688AF"/>
              </a:buClr>
              <a:defRPr/>
            </a:pPr>
            <a:endParaRPr lang="en-US" dirty="0">
              <a:solidFill>
                <a:srgbClr val="3361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4688AF"/>
              </a:buClr>
              <a:defRPr/>
            </a:pPr>
            <a:r>
              <a:rPr lang="en-US" dirty="0">
                <a:solidFill>
                  <a:srgbClr val="3361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comprehensive and evidence-based treatment approach is needed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4688AF"/>
              </a:buClr>
              <a:defRPr/>
            </a:pPr>
            <a:endParaRPr lang="en-US" dirty="0">
              <a:solidFill>
                <a:srgbClr val="3361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4688AF"/>
              </a:buClr>
              <a:defRPr/>
            </a:pPr>
            <a:r>
              <a:rPr lang="en-US" dirty="0">
                <a:solidFill>
                  <a:srgbClr val="3361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Medication-assisted treatment is effective, but barriers exist</a:t>
            </a:r>
          </a:p>
          <a:p>
            <a:pPr marL="230187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rgbClr val="3361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3361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effective treatment requires input from patients, clinicians, insurers, and state and federal  policymakers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33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F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85380" y="2595576"/>
            <a:ext cx="7173239" cy="1292662"/>
            <a:chOff x="411301" y="1258096"/>
            <a:chExt cx="7173239" cy="1292662"/>
          </a:xfrm>
        </p:grpSpPr>
        <p:sp>
          <p:nvSpPr>
            <p:cNvPr id="7" name="TextBox 6"/>
            <p:cNvSpPr txBox="1"/>
            <p:nvPr/>
          </p:nvSpPr>
          <p:spPr>
            <a:xfrm>
              <a:off x="4008299" y="1365818"/>
              <a:ext cx="357624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ALAINA MCBOURNIE</a:t>
              </a:r>
              <a:endParaRPr lang="en-US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sz="16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amcbournie@pewtrusts.org</a:t>
              </a:r>
            </a:p>
            <a:p>
              <a:r>
                <a:rPr lang="en-US" sz="16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202-540-6967</a:t>
              </a:r>
            </a:p>
            <a:p>
              <a:r>
                <a:rPr lang="en-US" sz="16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www.pewtrusts.org/substancemisuse</a:t>
              </a:r>
              <a:endParaRPr lang="en-US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96758" y="1258096"/>
              <a:ext cx="45719" cy="1292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6" name="Picture 35" descr="PEW_smallFINAL"/>
            <p:cNvPicPr>
              <a:picLocks noChangeAspect="1" noChangeArrowheads="1"/>
            </p:cNvPicPr>
            <p:nvPr/>
          </p:nvPicPr>
          <p:blipFill>
            <a:blip r:embed="rId3" cstate="print"/>
            <a:srcRect t="22197" r="1429" b="35587"/>
            <a:stretch>
              <a:fillRect/>
            </a:stretch>
          </p:blipFill>
          <p:spPr bwMode="auto">
            <a:xfrm>
              <a:off x="411301" y="1340184"/>
              <a:ext cx="3385458" cy="112848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</p:spTree>
    <p:extLst>
      <p:ext uri="{BB962C8B-B14F-4D97-AF65-F5344CB8AC3E}">
        <p14:creationId xmlns:p14="http://schemas.microsoft.com/office/powerpoint/2010/main" val="176309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92963" y="3382393"/>
            <a:ext cx="8691239" cy="2672178"/>
          </a:xfrm>
        </p:spPr>
        <p:txBody>
          <a:bodyPr/>
          <a:lstStyle/>
          <a:p>
            <a:pPr marL="457200" lvl="0" indent="-457200">
              <a:buFont typeface="+mj-lt"/>
              <a:buAutoNum type="arabicParenR"/>
            </a:pPr>
            <a:r>
              <a:rPr lang="en-US" sz="2400" dirty="0"/>
              <a:t>Reduce the inappropriate use of prescription </a:t>
            </a:r>
            <a:r>
              <a:rPr lang="en-US" sz="2400" dirty="0" smtClean="0"/>
              <a:t>opioids </a:t>
            </a:r>
            <a:r>
              <a:rPr lang="en-US" sz="2400" dirty="0"/>
              <a:t>while ensuring that patients with medical needs have access to pain control, and </a:t>
            </a:r>
          </a:p>
          <a:p>
            <a:pPr marL="457200" indent="-457200">
              <a:buFont typeface="Arial"/>
              <a:buAutoNum type="arabicParenR"/>
            </a:pPr>
            <a:endParaRPr lang="en-US" sz="2200" dirty="0" smtClean="0"/>
          </a:p>
          <a:p>
            <a:pPr marL="457200" lvl="0" indent="-457200">
              <a:buFont typeface="+mj-lt"/>
              <a:buAutoNum type="arabicParenR"/>
            </a:pPr>
            <a:r>
              <a:rPr lang="en-US" sz="2400" dirty="0"/>
              <a:t>Expand access to effective treatment for substance use disorders, including medication-assisted treatment.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9" y="87012"/>
            <a:ext cx="8993080" cy="300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25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Presentation Outline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209"/>
            <a:ext cx="8229600" cy="4007145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0070C0"/>
              </a:buClr>
              <a:defRPr/>
            </a:pPr>
            <a:r>
              <a:rPr lang="en-US" dirty="0" smtClean="0"/>
              <a:t>Overview </a:t>
            </a:r>
            <a:r>
              <a:rPr lang="en-US" dirty="0"/>
              <a:t>of </a:t>
            </a:r>
            <a:r>
              <a:rPr lang="en-US" dirty="0" smtClean="0"/>
              <a:t>Opioid Use Disorders (OUD)</a:t>
            </a:r>
            <a:endParaRPr lang="en-US" dirty="0"/>
          </a:p>
          <a:p>
            <a:pPr>
              <a:spcBef>
                <a:spcPts val="0"/>
              </a:spcBef>
              <a:buClr>
                <a:srgbClr val="0070C0"/>
              </a:buClr>
              <a:defRPr/>
            </a:pPr>
            <a:endParaRPr lang="en-US" dirty="0" smtClean="0"/>
          </a:p>
          <a:p>
            <a:pPr>
              <a:spcBef>
                <a:spcPts val="0"/>
              </a:spcBef>
              <a:buClr>
                <a:srgbClr val="0070C0"/>
              </a:buClr>
              <a:defRPr/>
            </a:pPr>
            <a:r>
              <a:rPr lang="en-US" dirty="0" smtClean="0"/>
              <a:t>Evidence-Based </a:t>
            </a:r>
            <a:r>
              <a:rPr lang="en-US" dirty="0"/>
              <a:t>Treatment</a:t>
            </a:r>
          </a:p>
          <a:p>
            <a:pPr>
              <a:spcBef>
                <a:spcPts val="0"/>
              </a:spcBef>
              <a:buClr>
                <a:srgbClr val="0070C0"/>
              </a:buClr>
              <a:defRPr/>
            </a:pPr>
            <a:endParaRPr lang="en-US" dirty="0" smtClean="0"/>
          </a:p>
          <a:p>
            <a:pPr>
              <a:spcBef>
                <a:spcPts val="0"/>
              </a:spcBef>
              <a:buClr>
                <a:srgbClr val="0070C0"/>
              </a:buClr>
              <a:defRPr/>
            </a:pPr>
            <a:r>
              <a:rPr lang="en-US" dirty="0" smtClean="0"/>
              <a:t>Barriers and Solutions to Improve Treatment Access</a:t>
            </a:r>
            <a:endParaRPr lang="en-US" strike="sngStrike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29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74" y="711168"/>
            <a:ext cx="7787375" cy="401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305425"/>
            <a:ext cx="83153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SOURCE: SAMHSA, Center for Behavioral Health Statistics and Quality, National Survey on Drug Use and Health (NSDUH), 2015</a:t>
            </a:r>
            <a:r>
              <a:rPr lang="en-US" sz="1200" dirty="0" smtClean="0">
                <a:solidFill>
                  <a:prstClr val="black"/>
                </a:solidFill>
              </a:rPr>
              <a:t>.; Facing Addiction Action Network, </a:t>
            </a:r>
            <a:r>
              <a:rPr lang="en-US" sz="1200" dirty="0">
                <a:solidFill>
                  <a:prstClr val="black"/>
                </a:solidFill>
              </a:rPr>
              <a:t>https://</a:t>
            </a:r>
            <a:r>
              <a:rPr lang="en-US" sz="1200" dirty="0" smtClean="0">
                <a:solidFill>
                  <a:prstClr val="black"/>
                </a:solidFill>
              </a:rPr>
              <a:t>www.facingaddiction.org/home/fact-16-surgeongeneral-stat.</a:t>
            </a:r>
            <a:endParaRPr lang="en-US" sz="1200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7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789" y="3431036"/>
            <a:ext cx="4289519" cy="248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9590" y="518616"/>
            <a:ext cx="8285919" cy="539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9D95"/>
              </a:buClr>
              <a:buSzPct val="110000"/>
              <a:buFont typeface="Wingdings" pitchFamily="2" charset="2"/>
              <a:buChar char="§"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9D95"/>
              </a:buClr>
              <a:buSzPct val="110000"/>
              <a:buFont typeface="Arial" pitchFamily="34" charset="0"/>
              <a:buChar char="-"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9D95"/>
              </a:buClr>
              <a:buSzPct val="110000"/>
              <a:buFont typeface="Times" charset="0"/>
              <a:buChar char="•"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9D95"/>
              </a:buClr>
              <a:buSzPct val="110000"/>
              <a:buFont typeface="Times CE" pitchFamily="28" charset="0"/>
              <a:buChar char="-"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9D95"/>
              </a:buClr>
              <a:buSzPct val="110000"/>
              <a:buFont typeface="Times CE" pitchFamily="28" charset="0"/>
              <a:buChar char="-"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0000"/>
              <a:buFont typeface="Times CE" charset="0"/>
              <a:buChar char="-"/>
              <a:defRPr sz="2400" b="1">
                <a:solidFill>
                  <a:srgbClr val="404040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0000"/>
              <a:buFont typeface="Times CE" charset="0"/>
              <a:buChar char="-"/>
              <a:defRPr sz="2400" b="1">
                <a:solidFill>
                  <a:srgbClr val="404040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0000"/>
              <a:buFont typeface="Times CE" charset="0"/>
              <a:buChar char="-"/>
              <a:defRPr sz="2400" b="1">
                <a:solidFill>
                  <a:srgbClr val="404040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0000"/>
              <a:buFont typeface="Times CE" charset="0"/>
              <a:buChar char="-"/>
              <a:defRPr sz="2400" b="1">
                <a:solidFill>
                  <a:srgbClr val="404040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110000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Opioid Use</a:t>
            </a:r>
            <a:r>
              <a:rPr kumimoji="0" lang="en-US" sz="4800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 Disorder… </a:t>
            </a:r>
          </a:p>
          <a:p>
            <a:pPr defTabSz="914400">
              <a:buClr>
                <a:srgbClr val="0070C0"/>
              </a:buClr>
              <a:defRPr/>
            </a:pPr>
            <a:endParaRPr lang="en-US" kern="0" dirty="0" smtClean="0">
              <a:solidFill>
                <a:srgbClr val="000000">
                  <a:lumMod val="65000"/>
                  <a:lumOff val="35000"/>
                </a:srgbClr>
              </a:solidFill>
              <a:latin typeface="Arial"/>
            </a:endParaRPr>
          </a:p>
          <a:p>
            <a:pPr defTabSz="914400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en-US" b="0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is a complex disease that results in chemical and physiologic changes to the brain 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11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</a:rPr>
              <a:t>must be treated like any other chronic, relapsing condition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E9D95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349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6326"/>
            <a:ext cx="8229600" cy="111516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600" dirty="0" smtClean="0"/>
              <a:t>Medication-Assisted Treatment (MAT) </a:t>
            </a:r>
            <a:br>
              <a:rPr lang="en-US" sz="3600" dirty="0" smtClean="0"/>
            </a:br>
            <a:r>
              <a:rPr lang="en-US" sz="3600" dirty="0" smtClean="0"/>
              <a:t>is Effective</a:t>
            </a:r>
            <a:endParaRPr lang="en-U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694" y="1870682"/>
            <a:ext cx="3907875" cy="137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13899" y="3411436"/>
            <a:ext cx="94977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Clr>
                <a:srgbClr val="0070C0"/>
              </a:buClr>
              <a:defRPr/>
            </a:pPr>
            <a:r>
              <a:rPr lang="en-US" sz="2400" dirty="0" smtClean="0"/>
              <a:t>Medication-assisted treatment increases adherence and reduces</a:t>
            </a:r>
            <a:r>
              <a:rPr lang="en-US" sz="2400" dirty="0"/>
              <a:t>:</a:t>
            </a:r>
          </a:p>
          <a:p>
            <a:pPr marL="1714500" lvl="3" indent="-342900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Illicit opioid use </a:t>
            </a:r>
            <a:endParaRPr lang="en-US" sz="2400" dirty="0" smtClean="0"/>
          </a:p>
          <a:p>
            <a:pPr marL="1714500" lvl="3" indent="-342900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en-US" sz="2400" dirty="0" smtClean="0"/>
              <a:t>Overdose </a:t>
            </a:r>
            <a:r>
              <a:rPr lang="en-US" sz="2400" dirty="0"/>
              <a:t>risk and fatalities </a:t>
            </a:r>
            <a:endParaRPr lang="en-US" sz="2400" dirty="0" smtClean="0"/>
          </a:p>
          <a:p>
            <a:pPr marL="1714500" lvl="3" indent="-342900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en-US" sz="2400" dirty="0" smtClean="0"/>
              <a:t>Health </a:t>
            </a:r>
            <a:r>
              <a:rPr lang="en-US" sz="2400" dirty="0"/>
              <a:t>care utilization </a:t>
            </a:r>
            <a:endParaRPr lang="en-US" sz="2400" dirty="0" smtClean="0"/>
          </a:p>
          <a:p>
            <a:pPr marL="1714500" lvl="3" indent="-342900"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en-US" sz="2400" dirty="0" smtClean="0"/>
              <a:t>Criminal activity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468639"/>
            <a:ext cx="8346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err="1" smtClean="0"/>
              <a:t>Mattick</a:t>
            </a:r>
            <a:r>
              <a:rPr lang="en-US" sz="1200" dirty="0" smtClean="0"/>
              <a:t> </a:t>
            </a:r>
            <a:r>
              <a:rPr lang="en-US" sz="1200" dirty="0"/>
              <a:t>RP et al., </a:t>
            </a:r>
            <a:r>
              <a:rPr lang="en-US" sz="1200" dirty="0" smtClean="0"/>
              <a:t>2009;3:CD002209</a:t>
            </a:r>
            <a:r>
              <a:rPr lang="en-US" sz="1200" dirty="0"/>
              <a:t>; Comer SD et al. </a:t>
            </a:r>
            <a:r>
              <a:rPr lang="en-US" sz="1200" i="1" dirty="0"/>
              <a:t>JAMA Psych.</a:t>
            </a:r>
            <a:r>
              <a:rPr lang="en-US" sz="1200" dirty="0"/>
              <a:t> 2006;63:210-8; </a:t>
            </a:r>
            <a:r>
              <a:rPr lang="en-US" sz="1200" dirty="0" err="1"/>
              <a:t>Fudala</a:t>
            </a:r>
            <a:r>
              <a:rPr lang="en-US" sz="1200" dirty="0"/>
              <a:t> PJ et al., </a:t>
            </a:r>
            <a:r>
              <a:rPr lang="en-US" sz="1200" i="1" dirty="0"/>
              <a:t>NEJM. 2003</a:t>
            </a:r>
            <a:r>
              <a:rPr lang="en-US" sz="1200" dirty="0"/>
              <a:t>;10:949-58; </a:t>
            </a:r>
          </a:p>
          <a:p>
            <a:pPr>
              <a:defRPr/>
            </a:pPr>
            <a:r>
              <a:rPr lang="en-US" sz="1200" dirty="0"/>
              <a:t>Schwartz RP et al. </a:t>
            </a:r>
            <a:r>
              <a:rPr lang="en-US" sz="1200" i="1" dirty="0"/>
              <a:t>AJPH. </a:t>
            </a:r>
            <a:r>
              <a:rPr lang="en-US" sz="1200" dirty="0"/>
              <a:t>2013;103,917-22;. </a:t>
            </a:r>
            <a:r>
              <a:rPr lang="en-US" sz="1200" dirty="0" err="1"/>
              <a:t>Tsui</a:t>
            </a:r>
            <a:r>
              <a:rPr lang="en-US" sz="1200" dirty="0"/>
              <a:t> JI et al. </a:t>
            </a:r>
            <a:r>
              <a:rPr lang="en-US" sz="1200" i="1" dirty="0"/>
              <a:t>JAMA Intern Med. </a:t>
            </a:r>
            <a:r>
              <a:rPr lang="en-US" sz="1200" dirty="0"/>
              <a:t>2014;174:1974-81; Metzger DS et al., </a:t>
            </a:r>
            <a:r>
              <a:rPr lang="en-US" sz="1200" i="1" dirty="0"/>
              <a:t>J </a:t>
            </a:r>
            <a:r>
              <a:rPr lang="en-US" sz="1200" i="1" dirty="0" err="1"/>
              <a:t>Acquir</a:t>
            </a:r>
            <a:r>
              <a:rPr lang="en-US" sz="1200" i="1" dirty="0"/>
              <a:t> Immune </a:t>
            </a:r>
            <a:r>
              <a:rPr lang="en-US" sz="1200" i="1" dirty="0" err="1"/>
              <a:t>Defic</a:t>
            </a:r>
            <a:r>
              <a:rPr lang="en-US" sz="1200" i="1" dirty="0"/>
              <a:t> </a:t>
            </a:r>
            <a:r>
              <a:rPr lang="en-US" sz="1200" i="1" dirty="0" err="1"/>
              <a:t>Syndr</a:t>
            </a:r>
            <a:r>
              <a:rPr lang="en-US" sz="1200" i="1" dirty="0"/>
              <a:t>. </a:t>
            </a:r>
            <a:r>
              <a:rPr lang="en-US" sz="1200" dirty="0"/>
              <a:t>1993;6:1049-56.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3350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600" dirty="0" smtClean="0"/>
              <a:t>Medications  for Opioid Use Disorder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666652" y="1722057"/>
            <a:ext cx="174279" cy="201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0955" y="5600402"/>
            <a:ext cx="841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Pew Charitable Trusts, “http</a:t>
            </a:r>
            <a:r>
              <a:rPr lang="en-US" sz="1200" dirty="0"/>
              <a:t>://</a:t>
            </a:r>
            <a:r>
              <a:rPr lang="en-US" sz="1200" dirty="0" smtClean="0"/>
              <a:t>www.pewtrusts.org/en/research-and-analysis/fact-sheets/2016/11/medication-assisted-treatment-improves-outcomes-for-patients-with-opioid-use-disorder.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6" y="1410106"/>
            <a:ext cx="4076478" cy="419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4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4149" y="1842448"/>
            <a:ext cx="8072651" cy="4251628"/>
          </a:xfrm>
        </p:spPr>
        <p:txBody>
          <a:bodyPr/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Modify underlying behaviors that lead to misuse </a:t>
            </a:r>
          </a:p>
          <a:p>
            <a:pPr lvl="1"/>
            <a:r>
              <a:rPr lang="en-US" dirty="0"/>
              <a:t>Support medication adherence</a:t>
            </a:r>
          </a:p>
          <a:p>
            <a:endParaRPr lang="en-US" dirty="0"/>
          </a:p>
          <a:p>
            <a:r>
              <a:rPr lang="en-US" dirty="0"/>
              <a:t>Example </a:t>
            </a:r>
            <a:r>
              <a:rPr lang="en-US" dirty="0" smtClean="0"/>
              <a:t>cognitive behavioral therapies</a:t>
            </a:r>
            <a:endParaRPr lang="en-US" dirty="0"/>
          </a:p>
          <a:p>
            <a:pPr lvl="1"/>
            <a:r>
              <a:rPr lang="en-US" dirty="0"/>
              <a:t>Individual or group counseling</a:t>
            </a:r>
          </a:p>
          <a:p>
            <a:pPr lvl="1"/>
            <a:r>
              <a:rPr lang="en-US" dirty="0"/>
              <a:t>Family therapy</a:t>
            </a:r>
          </a:p>
          <a:p>
            <a:pPr lvl="1"/>
            <a:r>
              <a:rPr lang="en-US" dirty="0"/>
              <a:t>Mutual help programs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64025"/>
            <a:ext cx="8229600" cy="696034"/>
          </a:xfrm>
        </p:spPr>
        <p:txBody>
          <a:bodyPr/>
          <a:lstStyle/>
          <a:p>
            <a:pPr algn="ctr"/>
            <a:r>
              <a:rPr lang="en-US" altLang="en-US" sz="3600" dirty="0">
                <a:cs typeface="Times New Roman" pitchFamily="18" charset="0"/>
              </a:rPr>
              <a:t>Behavioral Therapies for </a:t>
            </a:r>
            <a:r>
              <a:rPr lang="en-US" altLang="en-US" sz="3600" dirty="0" smtClean="0">
                <a:cs typeface="Times New Roman" pitchFamily="18" charset="0"/>
              </a:rPr>
              <a:t>Opioid Use Disorder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136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897039"/>
            <a:ext cx="5500048" cy="3924082"/>
          </a:xfrm>
        </p:spPr>
        <p:txBody>
          <a:bodyPr/>
          <a:lstStyle/>
          <a:p>
            <a:pPr marL="457200" lvl="1" indent="0" defTabSz="914400" eaLnBrk="0" fontAlgn="base" hangingPunct="0">
              <a:spcBef>
                <a:spcPts val="0"/>
              </a:spcBef>
              <a:spcAft>
                <a:spcPts val="1200"/>
              </a:spcAft>
              <a:buClr>
                <a:srgbClr val="4688AF"/>
              </a:buClr>
              <a:buSzPct val="110000"/>
              <a:buNone/>
              <a:defRPr/>
            </a:pPr>
            <a:r>
              <a:rPr lang="en-US" sz="2000" b="1" kern="0" dirty="0">
                <a:solidFill>
                  <a:srgbClr val="000000">
                    <a:lumMod val="65000"/>
                    <a:lumOff val="35000"/>
                  </a:srgbClr>
                </a:solidFill>
                <a:ea typeface="MS PGothic" panose="020B0600070205080204" pitchFamily="34" charset="-128"/>
              </a:rPr>
              <a:t>Recommend coverage for:</a:t>
            </a:r>
          </a:p>
          <a:p>
            <a:pPr lvl="1" defTabSz="914400" eaLnBrk="0" fontAlgn="base" hangingPunct="0">
              <a:spcBef>
                <a:spcPts val="0"/>
              </a:spcBef>
              <a:spcAft>
                <a:spcPts val="1200"/>
              </a:spcAft>
              <a:buClr>
                <a:srgbClr val="4688AF"/>
              </a:buClr>
              <a:buSzPct val="110000"/>
              <a:defRPr/>
            </a:pPr>
            <a:r>
              <a:rPr lang="en-US" sz="2000" b="1" kern="0" dirty="0">
                <a:solidFill>
                  <a:srgbClr val="000000">
                    <a:lumMod val="65000"/>
                    <a:lumOff val="35000"/>
                  </a:srgbClr>
                </a:solidFill>
                <a:ea typeface="MS PGothic" panose="020B0600070205080204" pitchFamily="34" charset="-128"/>
              </a:rPr>
              <a:t>FDA-approved drugs</a:t>
            </a:r>
          </a:p>
          <a:p>
            <a:pPr lvl="1" defTabSz="914400" eaLnBrk="0" fontAlgn="base" hangingPunct="0">
              <a:spcBef>
                <a:spcPts val="0"/>
              </a:spcBef>
              <a:spcAft>
                <a:spcPts val="1200"/>
              </a:spcAft>
              <a:buClr>
                <a:srgbClr val="4688AF"/>
              </a:buClr>
              <a:buSzPct val="110000"/>
              <a:defRPr/>
            </a:pPr>
            <a:r>
              <a:rPr lang="en-US" sz="2000" b="1" kern="0" dirty="0">
                <a:solidFill>
                  <a:srgbClr val="000000">
                    <a:lumMod val="65000"/>
                    <a:lumOff val="35000"/>
                  </a:srgbClr>
                </a:solidFill>
                <a:ea typeface="MS PGothic" panose="020B0600070205080204" pitchFamily="34" charset="-128"/>
              </a:rPr>
              <a:t>Counseling and long-term recovery supports  </a:t>
            </a:r>
          </a:p>
          <a:p>
            <a:pPr marL="457200" lvl="1" indent="0" defTabSz="914400" eaLnBrk="0" fontAlgn="base" hangingPunct="0">
              <a:spcBef>
                <a:spcPts val="0"/>
              </a:spcBef>
              <a:spcAft>
                <a:spcPts val="1200"/>
              </a:spcAft>
              <a:buClr>
                <a:srgbClr val="4688AF"/>
              </a:buClr>
              <a:buSzPct val="110000"/>
              <a:buNone/>
              <a:defRPr/>
            </a:pPr>
            <a:endParaRPr lang="en-US" sz="2000" b="1" kern="0" dirty="0" smtClean="0">
              <a:solidFill>
                <a:srgbClr val="000000">
                  <a:lumMod val="65000"/>
                  <a:lumOff val="35000"/>
                </a:srgbClr>
              </a:solidFill>
              <a:ea typeface="MS PGothic" panose="020B0600070205080204" pitchFamily="34" charset="-128"/>
            </a:endParaRPr>
          </a:p>
          <a:p>
            <a:pPr marL="457200" lvl="1" indent="0" defTabSz="914400" eaLnBrk="0" fontAlgn="base" hangingPunct="0">
              <a:spcBef>
                <a:spcPts val="0"/>
              </a:spcBef>
              <a:spcAft>
                <a:spcPts val="1200"/>
              </a:spcAft>
              <a:buClr>
                <a:srgbClr val="4688AF"/>
              </a:buClr>
              <a:buSzPct val="110000"/>
              <a:buNone/>
              <a:defRPr/>
            </a:pPr>
            <a:r>
              <a:rPr lang="en-US" sz="20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ea typeface="MS PGothic" panose="020B0600070205080204" pitchFamily="34" charset="-128"/>
              </a:rPr>
              <a:t>Guidelines </a:t>
            </a:r>
            <a:r>
              <a:rPr lang="en-US" sz="2000" b="1" kern="0" dirty="0">
                <a:solidFill>
                  <a:srgbClr val="000000">
                    <a:lumMod val="65000"/>
                    <a:lumOff val="35000"/>
                  </a:srgbClr>
                </a:solidFill>
                <a:ea typeface="MS PGothic" panose="020B0600070205080204" pitchFamily="34" charset="-128"/>
              </a:rPr>
              <a:t>address:</a:t>
            </a:r>
          </a:p>
          <a:p>
            <a:pPr lvl="1" defTabSz="914400" eaLnBrk="0" fontAlgn="base" hangingPunct="0">
              <a:spcBef>
                <a:spcPts val="0"/>
              </a:spcBef>
              <a:spcAft>
                <a:spcPts val="1200"/>
              </a:spcAft>
              <a:buClr>
                <a:srgbClr val="4688AF"/>
              </a:buClr>
              <a:buSzPct val="110000"/>
              <a:defRPr/>
            </a:pPr>
            <a:r>
              <a:rPr lang="en-US" sz="2000" b="1" kern="0" dirty="0">
                <a:solidFill>
                  <a:srgbClr val="000000">
                    <a:lumMod val="65000"/>
                    <a:lumOff val="35000"/>
                  </a:srgbClr>
                </a:solidFill>
                <a:ea typeface="MS PGothic" panose="020B0600070205080204" pitchFamily="34" charset="-128"/>
              </a:rPr>
              <a:t>Disease severity </a:t>
            </a:r>
          </a:p>
          <a:p>
            <a:pPr lvl="1" defTabSz="914400" eaLnBrk="0" fontAlgn="base" hangingPunct="0">
              <a:spcBef>
                <a:spcPts val="0"/>
              </a:spcBef>
              <a:spcAft>
                <a:spcPts val="1200"/>
              </a:spcAft>
              <a:buClr>
                <a:srgbClr val="4688AF"/>
              </a:buClr>
              <a:buSzPct val="110000"/>
              <a:defRPr/>
            </a:pPr>
            <a:r>
              <a:rPr lang="en-US" sz="2000" b="1" kern="0" dirty="0">
                <a:solidFill>
                  <a:srgbClr val="000000">
                    <a:lumMod val="65000"/>
                    <a:lumOff val="35000"/>
                  </a:srgbClr>
                </a:solidFill>
                <a:ea typeface="MS PGothic" panose="020B0600070205080204" pitchFamily="34" charset="-128"/>
              </a:rPr>
              <a:t>Setting of care</a:t>
            </a:r>
          </a:p>
          <a:p>
            <a:pPr marL="457200" lvl="1" indent="0" defTabSz="914400" eaLnBrk="0" fontAlgn="base" hangingPunct="0">
              <a:spcBef>
                <a:spcPts val="0"/>
              </a:spcBef>
              <a:spcAft>
                <a:spcPts val="1200"/>
              </a:spcAft>
              <a:buClr>
                <a:srgbClr val="4688AF"/>
              </a:buClr>
              <a:buSzPct val="110000"/>
              <a:buNone/>
              <a:defRPr/>
            </a:pPr>
            <a:endParaRPr lang="en-US" sz="2000" b="1" kern="0" dirty="0" smtClean="0">
              <a:solidFill>
                <a:srgbClr val="000000">
                  <a:lumMod val="65000"/>
                  <a:lumOff val="35000"/>
                </a:srgbClr>
              </a:solidFill>
              <a:ea typeface="MS PGothic" panose="020B0600070205080204" pitchFamily="34" charset="-128"/>
            </a:endParaRPr>
          </a:p>
          <a:p>
            <a:pPr marL="457200" lvl="1" indent="0" defTabSz="914400" eaLnBrk="0" fontAlgn="base" hangingPunct="0">
              <a:spcBef>
                <a:spcPts val="0"/>
              </a:spcBef>
              <a:spcAft>
                <a:spcPts val="1200"/>
              </a:spcAft>
              <a:buClr>
                <a:srgbClr val="4688AF"/>
              </a:buClr>
              <a:buSzPct val="110000"/>
              <a:buNone/>
              <a:defRPr/>
            </a:pPr>
            <a:endParaRPr lang="en-US" sz="2000" b="1" kern="0" dirty="0">
              <a:solidFill>
                <a:srgbClr val="000000">
                  <a:lumMod val="65000"/>
                  <a:lumOff val="35000"/>
                </a:srgbClr>
              </a:solidFill>
              <a:ea typeface="MS PGothic" panose="020B0600070205080204" pitchFamily="34" charset="-128"/>
            </a:endParaRPr>
          </a:p>
          <a:p>
            <a:pPr lvl="1" defTabSz="914400" eaLnBrk="0" fontAlgn="base" hangingPunct="0">
              <a:spcBef>
                <a:spcPts val="0"/>
              </a:spcBef>
              <a:spcAft>
                <a:spcPts val="1200"/>
              </a:spcAft>
              <a:buClr>
                <a:srgbClr val="4688AF"/>
              </a:buClr>
              <a:buSzPct val="110000"/>
              <a:defRPr/>
            </a:pPr>
            <a:endParaRPr lang="en-US" sz="2000" b="1" kern="0" dirty="0">
              <a:solidFill>
                <a:srgbClr val="000000">
                  <a:lumMod val="65000"/>
                  <a:lumOff val="35000"/>
                </a:srgbClr>
              </a:solidFill>
              <a:ea typeface="MS PGothic" panose="020B0600070205080204" pitchFamily="34" charset="-128"/>
            </a:endParaRPr>
          </a:p>
          <a:p>
            <a:pPr lvl="2" defTabSz="914400" eaLnBrk="0" fontAlgn="base" hangingPunct="0">
              <a:spcBef>
                <a:spcPts val="0"/>
              </a:spcBef>
              <a:spcAft>
                <a:spcPts val="1200"/>
              </a:spcAft>
              <a:buClr>
                <a:srgbClr val="4688AF"/>
              </a:buClr>
              <a:buSzPct val="110000"/>
              <a:buFont typeface="Arial" pitchFamily="34" charset="0"/>
              <a:buChar char="-"/>
              <a:defRPr/>
            </a:pPr>
            <a:endParaRPr lang="en-US" b="1" kern="0" dirty="0">
              <a:solidFill>
                <a:srgbClr val="000000">
                  <a:lumMod val="65000"/>
                  <a:lumOff val="35000"/>
                </a:srgbClr>
              </a:solidFill>
              <a:ea typeface="MS PGothic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600" dirty="0" smtClean="0"/>
              <a:t>Guidelines from the American Society of Addiction Medicine (ASAM)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001" y="1897039"/>
            <a:ext cx="2616378" cy="377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6182" y="5651844"/>
            <a:ext cx="8887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solidFill>
                  <a:srgbClr val="4688AF"/>
                </a:solidFill>
              </a:rPr>
              <a:t>http://</a:t>
            </a:r>
            <a:r>
              <a:rPr lang="en-US" altLang="en-US" sz="1600" dirty="0" smtClean="0">
                <a:solidFill>
                  <a:srgbClr val="4688AF"/>
                </a:solidFill>
              </a:rPr>
              <a:t>www.asam.org/quality-practice/guidelines-and-consensus-documents/npg/pocket-guide-and-app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80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082D4CB98C87429FDBA4135D796125" ma:contentTypeVersion="18" ma:contentTypeDescription="Create a new document." ma:contentTypeScope="" ma:versionID="39ad6da96553522bffc7a71f0f159128">
  <xsd:schema xmlns:xsd="http://www.w3.org/2001/XMLSchema" xmlns:xs="http://www.w3.org/2001/XMLSchema" xmlns:p="http://schemas.microsoft.com/office/2006/metadata/properties" xmlns:ns2="6c145327-0e07-4932-bfc1-eda3178ebda0" xmlns:ns3="c14bc02c-ab03-4cd3-9bf7-647cd42333bf" xmlns:ns4="http://schemas.microsoft.com/sharepoint/v4" targetNamespace="http://schemas.microsoft.com/office/2006/metadata/properties" ma:root="true" ma:fieldsID="d6caa9c62566fec15efbd236d20233c6" ns2:_="" ns3:_="" ns4:_="">
    <xsd:import namespace="6c145327-0e07-4932-bfc1-eda3178ebda0"/>
    <xsd:import namespace="c14bc02c-ab03-4cd3-9bf7-647cd42333b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ieec8f2ce9744b7cb96eadb3ff8e721c" minOccurs="0"/>
                <xsd:element ref="ns3:k5914dfc777744d1bb3628babe14bd0b" minOccurs="0"/>
                <xsd:element ref="ns3:Sticky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45327-0e07-4932-bfc1-eda3178ebda0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132603ca-0194-47bc-bda3-f9e77e444968}" ma:internalName="TaxCatchAll" ma:showField="CatchAllData" ma:web="6c145327-0e07-4932-bfc1-eda3178ebd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bc02c-ab03-4cd3-9bf7-647cd42333bf" elementFormDefault="qualified">
    <xsd:import namespace="http://schemas.microsoft.com/office/2006/documentManagement/types"/>
    <xsd:import namespace="http://schemas.microsoft.com/office/infopath/2007/PartnerControls"/>
    <xsd:element name="ieec8f2ce9744b7cb96eadb3ff8e721c" ma:index="9" nillable="true" ma:displayName="PEW Department_0" ma:hidden="true" ma:internalName="ieec8f2ce9744b7cb96eadb3ff8e721c">
      <xsd:simpleType>
        <xsd:restriction base="dms:Note"/>
      </xsd:simpleType>
    </xsd:element>
    <xsd:element name="k5914dfc777744d1bb3628babe14bd0b" ma:index="11" ma:taxonomy="true" ma:internalName="k5914dfc777744d1bb3628babe14bd0b" ma:taxonomyFieldName="PEW_GS_Department" ma:displayName="PEW Department" ma:readOnly="false" ma:default="" ma:fieldId="{45914dfc-7777-44d1-bb36-28babe14bd0b}" ma:sspId="b4ee7a41-1163-4318-a8d7-b2d545b22ae3" ma:termSetId="c45be188-7f28-40ba-88bf-f6744982fce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ticky" ma:index="12" nillable="true" ma:displayName="Always Show on Front Page" ma:default="0" ma:description="" ma:internalName="Sticky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3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Sticky xmlns="c14bc02c-ab03-4cd3-9bf7-647cd42333bf">false</Sticky>
    <TaxCatchAll xmlns="6c145327-0e07-4932-bfc1-eda3178ebda0">
      <Value>1479</Value>
    </TaxCatchAll>
    <k5914dfc777744d1bb3628babe14bd0b xmlns="c14bc02c-ab03-4cd3-9bf7-647cd42333bf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f08bed90-1415-41f3-9c6a-0430b57737d5</TermId>
        </TermInfo>
      </Terms>
    </k5914dfc777744d1bb3628babe14bd0b>
    <ieec8f2ce9744b7cb96eadb3ff8e721c xmlns="c14bc02c-ab03-4cd3-9bf7-647cd42333b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9A3FB9-733F-4427-8141-CF62FD5BB9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145327-0e07-4932-bfc1-eda3178ebda0"/>
    <ds:schemaRef ds:uri="c14bc02c-ab03-4cd3-9bf7-647cd42333b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CCE81A-8260-453E-B946-F3C9E58CF5E4}">
  <ds:schemaRefs>
    <ds:schemaRef ds:uri="http://schemas.openxmlformats.org/package/2006/metadata/core-properties"/>
    <ds:schemaRef ds:uri="http://schemas.microsoft.com/sharepoint/v4"/>
    <ds:schemaRef ds:uri="http://schemas.microsoft.com/office/2006/metadata/properties"/>
    <ds:schemaRef ds:uri="http://purl.org/dc/elements/1.1/"/>
    <ds:schemaRef ds:uri="c14bc02c-ab03-4cd3-9bf7-647cd42333bf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6c145327-0e07-4932-bfc1-eda3178ebda0"/>
  </ds:schemaRefs>
</ds:datastoreItem>
</file>

<file path=customXml/itemProps3.xml><?xml version="1.0" encoding="utf-8"?>
<ds:datastoreItem xmlns:ds="http://schemas.openxmlformats.org/officeDocument/2006/customXml" ds:itemID="{51307B15-489F-455D-9594-0A84ADF974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26330</TotalTime>
  <Words>568</Words>
  <Application>Microsoft Office PowerPoint</Application>
  <PresentationFormat>On-screen Show (4:3)</PresentationFormat>
  <Paragraphs>108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7_Office Theme</vt:lpstr>
      <vt:lpstr>Office Theme</vt:lpstr>
      <vt:lpstr>Treatment  Access A Substance Use Disorder Perspective </vt:lpstr>
      <vt:lpstr>PowerPoint Presentation</vt:lpstr>
      <vt:lpstr>Presentation Outline</vt:lpstr>
      <vt:lpstr>PowerPoint Presentation</vt:lpstr>
      <vt:lpstr>PowerPoint Presentation</vt:lpstr>
      <vt:lpstr>Medication-Assisted Treatment (MAT)  is Effective</vt:lpstr>
      <vt:lpstr>Medications  for Opioid Use Disorder</vt:lpstr>
      <vt:lpstr>Behavioral Therapies for Opioid Use Disorder </vt:lpstr>
      <vt:lpstr>Guidelines from the American Society of Addiction Medicine (ASAM)</vt:lpstr>
      <vt:lpstr>ASAM Criteria Use Disease Severity to Determine Treatment Needs</vt:lpstr>
      <vt:lpstr>PowerPoint Presentation</vt:lpstr>
      <vt:lpstr>Medicaid Programs in 19 States Do Not Cover All Drugs for Opioid Use Disorder</vt:lpstr>
      <vt:lpstr>Residential Treatment  is Often Not Covered by Medicaid</vt:lpstr>
      <vt:lpstr>Barriers to an Effective  Treatment System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Template_2015_4x3</dc:title>
  <dc:creator>Kate Starr</dc:creator>
  <cp:lastModifiedBy>Alaina McBournie</cp:lastModifiedBy>
  <cp:revision>532</cp:revision>
  <cp:lastPrinted>2017-07-13T18:38:42Z</cp:lastPrinted>
  <dcterms:created xsi:type="dcterms:W3CDTF">2015-02-27T20:19:53Z</dcterms:created>
  <dcterms:modified xsi:type="dcterms:W3CDTF">2017-09-20T21:25:22Z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0x0101006C082D4CB98C87429FDBA4135D796125</vt:lpwstr>
  </property>
  <property fmtid="{D5CDD505-2E9C-101B-9397-08002B2CF9AE}" pid="3" name="PEW_GS_Department">
    <vt:lpwstr>1479;#Communications|f08bed90-1415-41f3-9c6a-0430b57737d5</vt:lpwstr>
  </property>
</Properties>
</file>