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5"/>
  </p:sldMasterIdLst>
  <p:notesMasterIdLst>
    <p:notesMasterId r:id="rId30"/>
  </p:notesMasterIdLst>
  <p:handoutMasterIdLst>
    <p:handoutMasterId r:id="rId31"/>
  </p:handoutMasterIdLst>
  <p:sldIdLst>
    <p:sldId id="259" r:id="rId6"/>
    <p:sldId id="282" r:id="rId7"/>
    <p:sldId id="265" r:id="rId8"/>
    <p:sldId id="280" r:id="rId9"/>
    <p:sldId id="281" r:id="rId10"/>
    <p:sldId id="266" r:id="rId11"/>
    <p:sldId id="274" r:id="rId12"/>
    <p:sldId id="279" r:id="rId13"/>
    <p:sldId id="278" r:id="rId14"/>
    <p:sldId id="277" r:id="rId15"/>
    <p:sldId id="284" r:id="rId16"/>
    <p:sldId id="285" r:id="rId17"/>
    <p:sldId id="269" r:id="rId18"/>
    <p:sldId id="273" r:id="rId19"/>
    <p:sldId id="286" r:id="rId20"/>
    <p:sldId id="283" r:id="rId21"/>
    <p:sldId id="291" r:id="rId22"/>
    <p:sldId id="268" r:id="rId23"/>
    <p:sldId id="267" r:id="rId24"/>
    <p:sldId id="260" r:id="rId25"/>
    <p:sldId id="261" r:id="rId26"/>
    <p:sldId id="290" r:id="rId27"/>
    <p:sldId id="288" r:id="rId28"/>
    <p:sldId id="287" r:id="rId29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CD1F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3" autoAdjust="0"/>
    <p:restoredTop sz="72367" autoAdjust="0"/>
  </p:normalViewPr>
  <p:slideViewPr>
    <p:cSldViewPr snapToGrid="0" showGuides="1">
      <p:cViewPr varScale="1">
        <p:scale>
          <a:sx n="97" d="100"/>
          <a:sy n="97" d="100"/>
        </p:scale>
        <p:origin x="1416" y="4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6" d="100"/>
          <a:sy n="86" d="100"/>
        </p:scale>
        <p:origin x="378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 smtClean="0"/>
              <a:t>Pennsylvania Cigarette</a:t>
            </a:r>
            <a:r>
              <a:rPr lang="en-US" sz="1200" baseline="0" dirty="0" smtClean="0"/>
              <a:t> </a:t>
            </a:r>
            <a:r>
              <a:rPr lang="en-US" sz="1200" dirty="0" smtClean="0"/>
              <a:t>Carton</a:t>
            </a:r>
            <a:r>
              <a:rPr lang="en-US" sz="1200" baseline="0" dirty="0" smtClean="0"/>
              <a:t> </a:t>
            </a:r>
            <a:r>
              <a:rPr lang="en-US" sz="1200" dirty="0" smtClean="0"/>
              <a:t>Volume</a:t>
            </a:r>
            <a:endParaRPr lang="en-US" sz="1200" dirty="0"/>
          </a:p>
        </c:rich>
      </c:tx>
      <c:layout>
        <c:manualLayout>
          <c:xMode val="edge"/>
          <c:yMode val="edge"/>
          <c:x val="0.25113582277661645"/>
          <c:y val="0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07908010520607"/>
          <c:y val="5.0925925925925923E-2"/>
          <c:w val="0.87611364512700918"/>
          <c:h val="0.77972951297754445"/>
        </c:manualLayout>
      </c:layout>
      <c:lineChart>
        <c:grouping val="standard"/>
        <c:varyColors val="0"/>
        <c:ser>
          <c:idx val="0"/>
          <c:order val="0"/>
          <c:tx>
            <c:strRef>
              <c:f>'[Tyler Philly Analysis.xlsx]Models Philly Tax'!$Q$1</c:f>
              <c:strCache>
                <c:ptCount val="1"/>
                <c:pt idx="0">
                  <c:v>PA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'[Tyler Philly Analysis.xlsx]Models Philly Tax'!$P$2:$P$53</c:f>
              <c:strCache>
                <c:ptCount val="52"/>
                <c:pt idx="0">
                  <c:v>Qtr 1 04</c:v>
                </c:pt>
                <c:pt idx="1">
                  <c:v>Qtr 2 04</c:v>
                </c:pt>
                <c:pt idx="2">
                  <c:v>Qtr 3 04</c:v>
                </c:pt>
                <c:pt idx="3">
                  <c:v>Qtr 4 04</c:v>
                </c:pt>
                <c:pt idx="4">
                  <c:v>Qtr 1 05</c:v>
                </c:pt>
                <c:pt idx="5">
                  <c:v>Qtr 2 05</c:v>
                </c:pt>
                <c:pt idx="6">
                  <c:v>Qtr 3 05</c:v>
                </c:pt>
                <c:pt idx="7">
                  <c:v>Qtr 4 05</c:v>
                </c:pt>
                <c:pt idx="8">
                  <c:v>Qtr 1 06</c:v>
                </c:pt>
                <c:pt idx="9">
                  <c:v>Qtr 2 06</c:v>
                </c:pt>
                <c:pt idx="10">
                  <c:v>Qtr 3 06</c:v>
                </c:pt>
                <c:pt idx="11">
                  <c:v>Qtr 4 06</c:v>
                </c:pt>
                <c:pt idx="12">
                  <c:v>Qtr 1 07</c:v>
                </c:pt>
                <c:pt idx="13">
                  <c:v>Qtr 2 07</c:v>
                </c:pt>
                <c:pt idx="14">
                  <c:v>Qtr 3 07</c:v>
                </c:pt>
                <c:pt idx="15">
                  <c:v>Qtr 4 07</c:v>
                </c:pt>
                <c:pt idx="16">
                  <c:v>Qtr 1 08</c:v>
                </c:pt>
                <c:pt idx="17">
                  <c:v>Qtr 2 08</c:v>
                </c:pt>
                <c:pt idx="18">
                  <c:v>Qtr 3 08</c:v>
                </c:pt>
                <c:pt idx="19">
                  <c:v>Qtr 4 08</c:v>
                </c:pt>
                <c:pt idx="20">
                  <c:v>Qtr 1 09</c:v>
                </c:pt>
                <c:pt idx="21">
                  <c:v>Qtr 2 09</c:v>
                </c:pt>
                <c:pt idx="22">
                  <c:v>Qtr 3 09</c:v>
                </c:pt>
                <c:pt idx="23">
                  <c:v>Qtr 4 09</c:v>
                </c:pt>
                <c:pt idx="24">
                  <c:v>Qtr 1 10</c:v>
                </c:pt>
                <c:pt idx="25">
                  <c:v>Qtr 2 10</c:v>
                </c:pt>
                <c:pt idx="26">
                  <c:v>Qtr 3 10</c:v>
                </c:pt>
                <c:pt idx="27">
                  <c:v>Qtr 4 10</c:v>
                </c:pt>
                <c:pt idx="28">
                  <c:v>Qtr 1 11</c:v>
                </c:pt>
                <c:pt idx="29">
                  <c:v>Qtr 2 11</c:v>
                </c:pt>
                <c:pt idx="30">
                  <c:v>Qtr 3 11</c:v>
                </c:pt>
                <c:pt idx="31">
                  <c:v>Qtr 4 11</c:v>
                </c:pt>
                <c:pt idx="32">
                  <c:v>Qtr 1 12</c:v>
                </c:pt>
                <c:pt idx="33">
                  <c:v>Qtr 2 12</c:v>
                </c:pt>
                <c:pt idx="34">
                  <c:v>Qtr 3 12</c:v>
                </c:pt>
                <c:pt idx="35">
                  <c:v>Qtr 4 12</c:v>
                </c:pt>
                <c:pt idx="36">
                  <c:v>Qtr 1 13</c:v>
                </c:pt>
                <c:pt idx="37">
                  <c:v>Qtr 2 13</c:v>
                </c:pt>
                <c:pt idx="38">
                  <c:v>Qtr 3 13</c:v>
                </c:pt>
                <c:pt idx="39">
                  <c:v>Qtr 4 13</c:v>
                </c:pt>
                <c:pt idx="40">
                  <c:v>Qtr 1 14</c:v>
                </c:pt>
                <c:pt idx="41">
                  <c:v>Qtr 2 14</c:v>
                </c:pt>
                <c:pt idx="42">
                  <c:v>Qtr 3 14</c:v>
                </c:pt>
                <c:pt idx="43">
                  <c:v>Qtr 4 14</c:v>
                </c:pt>
                <c:pt idx="44">
                  <c:v>Qtr 1 15</c:v>
                </c:pt>
                <c:pt idx="45">
                  <c:v>Qtr 2 15</c:v>
                </c:pt>
                <c:pt idx="46">
                  <c:v>Qtr 3 15</c:v>
                </c:pt>
                <c:pt idx="47">
                  <c:v>Qtr 4 15</c:v>
                </c:pt>
                <c:pt idx="48">
                  <c:v>Qtr 1 16</c:v>
                </c:pt>
                <c:pt idx="49">
                  <c:v>Qtr 2 16</c:v>
                </c:pt>
                <c:pt idx="50">
                  <c:v>Qtr 3 16</c:v>
                </c:pt>
                <c:pt idx="51">
                  <c:v>Qtr 4 16</c:v>
                </c:pt>
              </c:strCache>
            </c:strRef>
          </c:cat>
          <c:val>
            <c:numRef>
              <c:f>'[Tyler Philly Analysis.xlsx]Models Philly Tax'!$Q$2:$Q$53</c:f>
              <c:numCache>
                <c:formatCode>#,##0;\(#,##0\)</c:formatCode>
                <c:ptCount val="52"/>
                <c:pt idx="0">
                  <c:v>19356831.460000001</c:v>
                </c:pt>
                <c:pt idx="1">
                  <c:v>20435163.440000001</c:v>
                </c:pt>
                <c:pt idx="2">
                  <c:v>20355604.550000001</c:v>
                </c:pt>
                <c:pt idx="3">
                  <c:v>20469821.469999999</c:v>
                </c:pt>
                <c:pt idx="4">
                  <c:v>17990589.91</c:v>
                </c:pt>
                <c:pt idx="5">
                  <c:v>19786560.710000001</c:v>
                </c:pt>
                <c:pt idx="6">
                  <c:v>20053943.510000002</c:v>
                </c:pt>
                <c:pt idx="7">
                  <c:v>18760916.949999999</c:v>
                </c:pt>
                <c:pt idx="8">
                  <c:v>18010220.07</c:v>
                </c:pt>
                <c:pt idx="9">
                  <c:v>19682659.57</c:v>
                </c:pt>
                <c:pt idx="10">
                  <c:v>19898016.539999999</c:v>
                </c:pt>
                <c:pt idx="11">
                  <c:v>18960769.289999999</c:v>
                </c:pt>
                <c:pt idx="12">
                  <c:v>17584930.989999998</c:v>
                </c:pt>
                <c:pt idx="13">
                  <c:v>19393909.140000001</c:v>
                </c:pt>
                <c:pt idx="14">
                  <c:v>19660900.02</c:v>
                </c:pt>
                <c:pt idx="15">
                  <c:v>18569844.09</c:v>
                </c:pt>
                <c:pt idx="16">
                  <c:v>17769460.68</c:v>
                </c:pt>
                <c:pt idx="17">
                  <c:v>19271044.5</c:v>
                </c:pt>
                <c:pt idx="18">
                  <c:v>20079676.609999999</c:v>
                </c:pt>
                <c:pt idx="19">
                  <c:v>18281367.23</c:v>
                </c:pt>
                <c:pt idx="20">
                  <c:v>17091515.699999999</c:v>
                </c:pt>
                <c:pt idx="21">
                  <c:v>17998463.620000001</c:v>
                </c:pt>
                <c:pt idx="22">
                  <c:v>18911325.780000001</c:v>
                </c:pt>
                <c:pt idx="23">
                  <c:v>17525757.899999999</c:v>
                </c:pt>
                <c:pt idx="24">
                  <c:v>16634311.189999999</c:v>
                </c:pt>
                <c:pt idx="25">
                  <c:v>18144116.920000002</c:v>
                </c:pt>
                <c:pt idx="26">
                  <c:v>18861111.52</c:v>
                </c:pt>
                <c:pt idx="27">
                  <c:v>17240631.309999999</c:v>
                </c:pt>
                <c:pt idx="28">
                  <c:v>17860196.57</c:v>
                </c:pt>
                <c:pt idx="29">
                  <c:v>18118973.670000002</c:v>
                </c:pt>
                <c:pt idx="30">
                  <c:v>18520761.350000001</c:v>
                </c:pt>
                <c:pt idx="31">
                  <c:v>17218837.329999998</c:v>
                </c:pt>
                <c:pt idx="32">
                  <c:v>16236335.720000001</c:v>
                </c:pt>
                <c:pt idx="33">
                  <c:v>17719059.41</c:v>
                </c:pt>
                <c:pt idx="34">
                  <c:v>17745578.23</c:v>
                </c:pt>
                <c:pt idx="35">
                  <c:v>16682726.880000001</c:v>
                </c:pt>
                <c:pt idx="36">
                  <c:v>15307279.460000001</c:v>
                </c:pt>
                <c:pt idx="37">
                  <c:v>17019154.07</c:v>
                </c:pt>
                <c:pt idx="38">
                  <c:v>17045027.510000002</c:v>
                </c:pt>
                <c:pt idx="39">
                  <c:v>15973758.609999999</c:v>
                </c:pt>
                <c:pt idx="40">
                  <c:v>14362936.57</c:v>
                </c:pt>
                <c:pt idx="41">
                  <c:v>15901910.210000001</c:v>
                </c:pt>
                <c:pt idx="42">
                  <c:v>16112121.23</c:v>
                </c:pt>
                <c:pt idx="43">
                  <c:v>14733791.57</c:v>
                </c:pt>
                <c:pt idx="44">
                  <c:v>13945496.859999999</c:v>
                </c:pt>
                <c:pt idx="45">
                  <c:v>15544401.859999999</c:v>
                </c:pt>
                <c:pt idx="46">
                  <c:v>15904818.76</c:v>
                </c:pt>
                <c:pt idx="47">
                  <c:v>15826044.210000001</c:v>
                </c:pt>
                <c:pt idx="48">
                  <c:v>13941303.84</c:v>
                </c:pt>
                <c:pt idx="49" formatCode="_(* #,##0_);_(* \(#,##0\);_(* &quot;-&quot;??_);_(@_)">
                  <c:v>15140234.509999998</c:v>
                </c:pt>
                <c:pt idx="50" formatCode="_(* #,##0_);_(* \(#,##0\);_(* &quot;-&quot;??_);_(@_)">
                  <c:v>14079015.34</c:v>
                </c:pt>
                <c:pt idx="51" formatCode="_(* #,##0_);_(* \(#,##0\);_(* &quot;-&quot;??_);_(@_)">
                  <c:v>12371520.209999997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'[Tyler Philly Analysis.xlsx]Models Philly Tax'!$T$1</c:f>
              <c:strCache>
                <c:ptCount val="1"/>
                <c:pt idx="0">
                  <c:v>Pred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'[Tyler Philly Analysis.xlsx]Models Philly Tax'!$P$2:$P$53</c:f>
              <c:strCache>
                <c:ptCount val="52"/>
                <c:pt idx="0">
                  <c:v>Qtr 1 04</c:v>
                </c:pt>
                <c:pt idx="1">
                  <c:v>Qtr 2 04</c:v>
                </c:pt>
                <c:pt idx="2">
                  <c:v>Qtr 3 04</c:v>
                </c:pt>
                <c:pt idx="3">
                  <c:v>Qtr 4 04</c:v>
                </c:pt>
                <c:pt idx="4">
                  <c:v>Qtr 1 05</c:v>
                </c:pt>
                <c:pt idx="5">
                  <c:v>Qtr 2 05</c:v>
                </c:pt>
                <c:pt idx="6">
                  <c:v>Qtr 3 05</c:v>
                </c:pt>
                <c:pt idx="7">
                  <c:v>Qtr 4 05</c:v>
                </c:pt>
                <c:pt idx="8">
                  <c:v>Qtr 1 06</c:v>
                </c:pt>
                <c:pt idx="9">
                  <c:v>Qtr 2 06</c:v>
                </c:pt>
                <c:pt idx="10">
                  <c:v>Qtr 3 06</c:v>
                </c:pt>
                <c:pt idx="11">
                  <c:v>Qtr 4 06</c:v>
                </c:pt>
                <c:pt idx="12">
                  <c:v>Qtr 1 07</c:v>
                </c:pt>
                <c:pt idx="13">
                  <c:v>Qtr 2 07</c:v>
                </c:pt>
                <c:pt idx="14">
                  <c:v>Qtr 3 07</c:v>
                </c:pt>
                <c:pt idx="15">
                  <c:v>Qtr 4 07</c:v>
                </c:pt>
                <c:pt idx="16">
                  <c:v>Qtr 1 08</c:v>
                </c:pt>
                <c:pt idx="17">
                  <c:v>Qtr 2 08</c:v>
                </c:pt>
                <c:pt idx="18">
                  <c:v>Qtr 3 08</c:v>
                </c:pt>
                <c:pt idx="19">
                  <c:v>Qtr 4 08</c:v>
                </c:pt>
                <c:pt idx="20">
                  <c:v>Qtr 1 09</c:v>
                </c:pt>
                <c:pt idx="21">
                  <c:v>Qtr 2 09</c:v>
                </c:pt>
                <c:pt idx="22">
                  <c:v>Qtr 3 09</c:v>
                </c:pt>
                <c:pt idx="23">
                  <c:v>Qtr 4 09</c:v>
                </c:pt>
                <c:pt idx="24">
                  <c:v>Qtr 1 10</c:v>
                </c:pt>
                <c:pt idx="25">
                  <c:v>Qtr 2 10</c:v>
                </c:pt>
                <c:pt idx="26">
                  <c:v>Qtr 3 10</c:v>
                </c:pt>
                <c:pt idx="27">
                  <c:v>Qtr 4 10</c:v>
                </c:pt>
                <c:pt idx="28">
                  <c:v>Qtr 1 11</c:v>
                </c:pt>
                <c:pt idx="29">
                  <c:v>Qtr 2 11</c:v>
                </c:pt>
                <c:pt idx="30">
                  <c:v>Qtr 3 11</c:v>
                </c:pt>
                <c:pt idx="31">
                  <c:v>Qtr 4 11</c:v>
                </c:pt>
                <c:pt idx="32">
                  <c:v>Qtr 1 12</c:v>
                </c:pt>
                <c:pt idx="33">
                  <c:v>Qtr 2 12</c:v>
                </c:pt>
                <c:pt idx="34">
                  <c:v>Qtr 3 12</c:v>
                </c:pt>
                <c:pt idx="35">
                  <c:v>Qtr 4 12</c:v>
                </c:pt>
                <c:pt idx="36">
                  <c:v>Qtr 1 13</c:v>
                </c:pt>
                <c:pt idx="37">
                  <c:v>Qtr 2 13</c:v>
                </c:pt>
                <c:pt idx="38">
                  <c:v>Qtr 3 13</c:v>
                </c:pt>
                <c:pt idx="39">
                  <c:v>Qtr 4 13</c:v>
                </c:pt>
                <c:pt idx="40">
                  <c:v>Qtr 1 14</c:v>
                </c:pt>
                <c:pt idx="41">
                  <c:v>Qtr 2 14</c:v>
                </c:pt>
                <c:pt idx="42">
                  <c:v>Qtr 3 14</c:v>
                </c:pt>
                <c:pt idx="43">
                  <c:v>Qtr 4 14</c:v>
                </c:pt>
                <c:pt idx="44">
                  <c:v>Qtr 1 15</c:v>
                </c:pt>
                <c:pt idx="45">
                  <c:v>Qtr 2 15</c:v>
                </c:pt>
                <c:pt idx="46">
                  <c:v>Qtr 3 15</c:v>
                </c:pt>
                <c:pt idx="47">
                  <c:v>Qtr 4 15</c:v>
                </c:pt>
                <c:pt idx="48">
                  <c:v>Qtr 1 16</c:v>
                </c:pt>
                <c:pt idx="49">
                  <c:v>Qtr 2 16</c:v>
                </c:pt>
                <c:pt idx="50">
                  <c:v>Qtr 3 16</c:v>
                </c:pt>
                <c:pt idx="51">
                  <c:v>Qtr 4 16</c:v>
                </c:pt>
              </c:strCache>
            </c:strRef>
          </c:cat>
          <c:val>
            <c:numRef>
              <c:f>'[Tyler Philly Analysis.xlsx]Models Philly Tax'!$T$2:$T$53</c:f>
              <c:numCache>
                <c:formatCode>_(* #,##0_);_(* \(#,##0\);_(* "-"??_);_(@_)</c:formatCode>
                <c:ptCount val="52"/>
                <c:pt idx="0">
                  <c:v>19656037.783410035</c:v>
                </c:pt>
                <c:pt idx="1">
                  <c:v>20605321.704515591</c:v>
                </c:pt>
                <c:pt idx="2">
                  <c:v>20508389.449001726</c:v>
                </c:pt>
                <c:pt idx="3">
                  <c:v>19155997.781544559</c:v>
                </c:pt>
                <c:pt idx="4">
                  <c:v>19268308.761354577</c:v>
                </c:pt>
                <c:pt idx="5">
                  <c:v>20217592.682460133</c:v>
                </c:pt>
                <c:pt idx="6">
                  <c:v>20120660.426946267</c:v>
                </c:pt>
                <c:pt idx="7">
                  <c:v>18768268.759489097</c:v>
                </c:pt>
                <c:pt idx="8">
                  <c:v>18880579.739299115</c:v>
                </c:pt>
                <c:pt idx="9">
                  <c:v>19829863.660404675</c:v>
                </c:pt>
                <c:pt idx="10">
                  <c:v>19732931.404890809</c:v>
                </c:pt>
                <c:pt idx="11">
                  <c:v>18380539.737433638</c:v>
                </c:pt>
                <c:pt idx="12">
                  <c:v>18492850.717243657</c:v>
                </c:pt>
                <c:pt idx="13">
                  <c:v>19442134.638349213</c:v>
                </c:pt>
                <c:pt idx="14">
                  <c:v>19345202.382835347</c:v>
                </c:pt>
                <c:pt idx="15">
                  <c:v>17992810.71537818</c:v>
                </c:pt>
                <c:pt idx="16">
                  <c:v>18105121.695188198</c:v>
                </c:pt>
                <c:pt idx="17">
                  <c:v>19054405.616293754</c:v>
                </c:pt>
                <c:pt idx="18">
                  <c:v>18957473.360779889</c:v>
                </c:pt>
                <c:pt idx="19">
                  <c:v>17605081.693322718</c:v>
                </c:pt>
                <c:pt idx="20">
                  <c:v>17717392.673132736</c:v>
                </c:pt>
                <c:pt idx="21">
                  <c:v>18666676.594238292</c:v>
                </c:pt>
                <c:pt idx="22">
                  <c:v>18569744.338724431</c:v>
                </c:pt>
                <c:pt idx="23">
                  <c:v>17217352.67126726</c:v>
                </c:pt>
                <c:pt idx="24">
                  <c:v>17329663.651077278</c:v>
                </c:pt>
                <c:pt idx="25">
                  <c:v>18278947.572182834</c:v>
                </c:pt>
                <c:pt idx="26">
                  <c:v>18182015.316668969</c:v>
                </c:pt>
                <c:pt idx="27">
                  <c:v>16829623.649211802</c:v>
                </c:pt>
                <c:pt idx="28">
                  <c:v>16941934.62902182</c:v>
                </c:pt>
                <c:pt idx="29">
                  <c:v>17891218.550127376</c:v>
                </c:pt>
                <c:pt idx="30">
                  <c:v>17794286.29461351</c:v>
                </c:pt>
                <c:pt idx="31">
                  <c:v>16441894.62715634</c:v>
                </c:pt>
                <c:pt idx="32">
                  <c:v>16554205.60696636</c:v>
                </c:pt>
                <c:pt idx="33">
                  <c:v>17503489.528071914</c:v>
                </c:pt>
                <c:pt idx="34">
                  <c:v>17406557.272558052</c:v>
                </c:pt>
                <c:pt idx="35">
                  <c:v>16054165.605100879</c:v>
                </c:pt>
                <c:pt idx="36">
                  <c:v>16166476.584910901</c:v>
                </c:pt>
                <c:pt idx="37">
                  <c:v>17115760.506016456</c:v>
                </c:pt>
                <c:pt idx="38">
                  <c:v>17018828.25050259</c:v>
                </c:pt>
                <c:pt idx="39">
                  <c:v>15666436.583045419</c:v>
                </c:pt>
                <c:pt idx="40">
                  <c:v>15778747.562855441</c:v>
                </c:pt>
                <c:pt idx="41">
                  <c:v>16728031.483960997</c:v>
                </c:pt>
                <c:pt idx="42">
                  <c:v>16631099.228447134</c:v>
                </c:pt>
                <c:pt idx="43">
                  <c:v>15278707.560989961</c:v>
                </c:pt>
                <c:pt idx="44">
                  <c:v>15391018.540799981</c:v>
                </c:pt>
                <c:pt idx="45">
                  <c:v>16340302.461905537</c:v>
                </c:pt>
                <c:pt idx="46">
                  <c:v>16243370.206391672</c:v>
                </c:pt>
                <c:pt idx="47">
                  <c:v>14890978.538934501</c:v>
                </c:pt>
                <c:pt idx="48">
                  <c:v>15003289.518744523</c:v>
                </c:pt>
                <c:pt idx="49">
                  <c:v>15952573.439850079</c:v>
                </c:pt>
                <c:pt idx="50">
                  <c:v>15855641.184336213</c:v>
                </c:pt>
                <c:pt idx="51">
                  <c:v>14503249.516879041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0068448"/>
        <c:axId val="252604336"/>
      </c:lineChart>
      <c:catAx>
        <c:axId val="3300684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604336"/>
        <c:crosses val="autoZero"/>
        <c:auto val="1"/>
        <c:lblAlgn val="ctr"/>
        <c:lblOffset val="100"/>
        <c:noMultiLvlLbl val="0"/>
      </c:catAx>
      <c:valAx>
        <c:axId val="252604336"/>
        <c:scaling>
          <c:orientation val="minMax"/>
          <c:min val="12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;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068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084678088136879"/>
          <c:y val="0.93387983226656313"/>
          <c:w val="0.33078742327191707"/>
          <c:h val="6.61201536529935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CF65F5A-795F-4970-A659-9E474C337ACE}" type="datetimeFigureOut">
              <a:rPr lang="en-US" smtClean="0"/>
              <a:t>10/25/2017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DF775AE-1EF8-4D7E-A15B-DF44CF69A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875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B9BEA3B-43AB-42BE-A89F-702E1364587D}" type="datetimeFigureOut">
              <a:rPr lang="en-US" smtClean="0"/>
              <a:t>10/25/2017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5EF9628-02A0-4A11-99BC-0ECD5F7765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395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911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506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431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9348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44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4450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8690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7441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1392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baseline="0" dirty="0" smtClean="0"/>
              <a:t>here are several areas where local government has taken action, I will focus on the tobacco industry.  For specifics on other areas of local authority we suggest you reach out to your state’s Attorneys General’s office.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6646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2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6406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if…</a:t>
            </a:r>
          </a:p>
          <a:p>
            <a:r>
              <a:rPr lang="en-US" dirty="0" smtClean="0"/>
              <a:t>Every California county banned menthol cigarettes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No one crossed a border to buy menthol cigarettes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No one switched to non-flavored cigarettes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No one purchased menthol cigarettes online or illegally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No one mentholated their own cigarettes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1850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9200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660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342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572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1448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369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60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17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9628-02A0-4A11-99BC-0ECD5F77653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164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562100"/>
            <a:ext cx="9144000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01959" y="1719430"/>
            <a:ext cx="5827183" cy="982664"/>
          </a:xfrm>
        </p:spPr>
        <p:txBody>
          <a:bodyPr>
            <a:normAutofit/>
          </a:bodyPr>
          <a:lstStyle>
            <a:lvl1pPr algn="r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8668" y="2654654"/>
            <a:ext cx="3310467" cy="513996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342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7128933" y="4616451"/>
            <a:ext cx="1600200" cy="222250"/>
          </a:xfrm>
        </p:spPr>
        <p:txBody>
          <a:bodyPr>
            <a:noAutofit/>
          </a:bodyPr>
          <a:lstStyle>
            <a:lvl1pPr marL="0" indent="0" algn="r">
              <a:buNone/>
              <a:defRPr sz="1200"/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6311773" y="241312"/>
            <a:ext cx="2417360" cy="79375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istical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57200" y="1396935"/>
            <a:ext cx="8412480" cy="640080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457200" y="2124150"/>
            <a:ext cx="8412480" cy="640080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457200" y="2851365"/>
            <a:ext cx="8412480" cy="640080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457200" y="3578581"/>
            <a:ext cx="8412480" cy="640080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7361280" y="1337636"/>
            <a:ext cx="1463040" cy="640080"/>
          </a:xfrm>
          <a:solidFill>
            <a:schemeClr val="bg1"/>
          </a:solidFill>
        </p:spPr>
        <p:txBody>
          <a:bodyPr wrap="none" lIns="36567" tIns="0" rIns="36567" bIns="0" anchor="b">
            <a:noAutofit/>
          </a:bodyPr>
          <a:lstStyle>
            <a:lvl1pPr marL="0" indent="0" algn="ctr">
              <a:buNone/>
              <a:defRPr sz="2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 smtClean="0"/>
              <a:t>#%</a:t>
            </a:r>
            <a:endParaRPr lang="en-US" dirty="0"/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7361280" y="2064322"/>
            <a:ext cx="1463040" cy="640080"/>
          </a:xfrm>
          <a:solidFill>
            <a:schemeClr val="bg1"/>
          </a:solidFill>
        </p:spPr>
        <p:txBody>
          <a:bodyPr wrap="none" lIns="36567" tIns="0" rIns="36567" bIns="0" anchor="b">
            <a:noAutofit/>
          </a:bodyPr>
          <a:lstStyle>
            <a:lvl1pPr marL="0" indent="0" algn="ctr">
              <a:buNone/>
              <a:defRPr sz="2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#%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7361280" y="2791008"/>
            <a:ext cx="1463040" cy="640080"/>
          </a:xfrm>
          <a:solidFill>
            <a:schemeClr val="bg1"/>
          </a:solidFill>
        </p:spPr>
        <p:txBody>
          <a:bodyPr wrap="none" lIns="36567" tIns="0" rIns="36567" bIns="0" anchor="b">
            <a:noAutofit/>
          </a:bodyPr>
          <a:lstStyle>
            <a:lvl1pPr marL="0" indent="0" algn="ctr">
              <a:buNone/>
              <a:defRPr sz="28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#%</a:t>
            </a:r>
            <a:endParaRPr lang="en-US" dirty="0"/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21" hasCustomPrompt="1"/>
          </p:nvPr>
        </p:nvSpPr>
        <p:spPr>
          <a:xfrm>
            <a:off x="7361280" y="3517693"/>
            <a:ext cx="1463040" cy="640080"/>
          </a:xfrm>
          <a:solidFill>
            <a:schemeClr val="bg1"/>
          </a:solidFill>
        </p:spPr>
        <p:txBody>
          <a:bodyPr wrap="none" lIns="36567" tIns="0" rIns="36567" bIns="0" anchor="b">
            <a:no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#%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18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. Box and Text Ba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174" y="1240467"/>
            <a:ext cx="2957338" cy="286370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71837" y="1390650"/>
            <a:ext cx="2795176" cy="2608240"/>
          </a:xfrm>
        </p:spPr>
        <p:txBody>
          <a:bodyPr bIns="457200" anchor="ctr">
            <a:no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342803" indent="0">
              <a:buNone/>
              <a:defRPr>
                <a:solidFill>
                  <a:schemeClr val="accent6"/>
                </a:solidFill>
              </a:defRPr>
            </a:lvl2pPr>
            <a:lvl3pPr marL="685613" indent="0">
              <a:buNone/>
              <a:defRPr>
                <a:solidFill>
                  <a:schemeClr val="accent6"/>
                </a:solidFill>
              </a:defRPr>
            </a:lvl3pPr>
            <a:lvl4pPr marL="1028420" indent="0">
              <a:buNone/>
              <a:defRPr>
                <a:solidFill>
                  <a:schemeClr val="accent6"/>
                </a:solidFill>
              </a:defRPr>
            </a:lvl4pPr>
            <a:lvl5pPr marL="1371226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Heading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778592" y="1283457"/>
            <a:ext cx="4663440" cy="457200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780183" y="1862901"/>
            <a:ext cx="4663440" cy="457200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3780181" y="2442345"/>
            <a:ext cx="4663440" cy="457200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3780181" y="3021789"/>
            <a:ext cx="4663440" cy="457200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3780181" y="3601234"/>
            <a:ext cx="4663440" cy="457200"/>
          </a:xfrm>
          <a:solidFill>
            <a:schemeClr val="accent5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174" y="1240467"/>
            <a:ext cx="2957338" cy="2863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36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296">
          <p15:clr>
            <a:srgbClr val="FBAE40"/>
          </p15:clr>
        </p15:guide>
        <p15:guide id="3" pos="576">
          <p15:clr>
            <a:srgbClr val="FBAE40"/>
          </p15:clr>
        </p15:guide>
        <p15:guide id="4" orient="horz" pos="804">
          <p15:clr>
            <a:srgbClr val="FBAE40"/>
          </p15:clr>
        </p15:guide>
        <p15:guide id="5" pos="456">
          <p15:clr>
            <a:srgbClr val="FBAE40"/>
          </p15:clr>
        </p15:guide>
        <p15:guide id="6" pos="684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. Box and Text Ba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724" y="1233666"/>
            <a:ext cx="2957885" cy="286370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778592" y="1283457"/>
            <a:ext cx="4663440" cy="457200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780183" y="1862901"/>
            <a:ext cx="4663440" cy="457200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3780181" y="2442345"/>
            <a:ext cx="4663440" cy="457200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3780181" y="3021789"/>
            <a:ext cx="4663440" cy="457200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3780181" y="3601234"/>
            <a:ext cx="4663440" cy="457200"/>
          </a:xfrm>
          <a:solidFill>
            <a:schemeClr val="accent5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71837" y="1390650"/>
            <a:ext cx="2795176" cy="2608240"/>
          </a:xfrm>
        </p:spPr>
        <p:txBody>
          <a:bodyPr bIns="457200" anchor="ctr">
            <a:no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342803" indent="0">
              <a:buNone/>
              <a:defRPr>
                <a:solidFill>
                  <a:schemeClr val="accent6"/>
                </a:solidFill>
              </a:defRPr>
            </a:lvl2pPr>
            <a:lvl3pPr marL="685613" indent="0">
              <a:buNone/>
              <a:defRPr>
                <a:solidFill>
                  <a:schemeClr val="accent6"/>
                </a:solidFill>
              </a:defRPr>
            </a:lvl3pPr>
            <a:lvl4pPr marL="1028420" indent="0">
              <a:buNone/>
              <a:defRPr>
                <a:solidFill>
                  <a:schemeClr val="accent6"/>
                </a:solidFill>
              </a:defRPr>
            </a:lvl4pPr>
            <a:lvl5pPr marL="1371226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Heading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724" y="1233666"/>
            <a:ext cx="2957885" cy="28637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352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  <p15:guide id="3" pos="710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. Box and Text Ba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362" y="1254074"/>
            <a:ext cx="2927497" cy="284243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778592" y="1283457"/>
            <a:ext cx="4663440" cy="457200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780183" y="1862901"/>
            <a:ext cx="4663440" cy="457200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3780181" y="2442345"/>
            <a:ext cx="4663440" cy="457200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3780181" y="3021789"/>
            <a:ext cx="4663440" cy="457200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3780181" y="3601234"/>
            <a:ext cx="4663440" cy="457200"/>
          </a:xfrm>
          <a:solidFill>
            <a:schemeClr val="accent5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71837" y="1390650"/>
            <a:ext cx="2795176" cy="2608240"/>
          </a:xfrm>
        </p:spPr>
        <p:txBody>
          <a:bodyPr bIns="457200" anchor="ctr">
            <a:no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342803" indent="0">
              <a:buNone/>
              <a:defRPr>
                <a:solidFill>
                  <a:schemeClr val="accent6"/>
                </a:solidFill>
              </a:defRPr>
            </a:lvl2pPr>
            <a:lvl3pPr marL="685613" indent="0">
              <a:buNone/>
              <a:defRPr>
                <a:solidFill>
                  <a:schemeClr val="accent6"/>
                </a:solidFill>
              </a:defRPr>
            </a:lvl3pPr>
            <a:lvl4pPr marL="1028420" indent="0">
              <a:buNone/>
              <a:defRPr>
                <a:solidFill>
                  <a:schemeClr val="accent6"/>
                </a:solidFill>
              </a:defRPr>
            </a:lvl4pPr>
            <a:lvl5pPr marL="1371226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Heading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362" y="1254074"/>
            <a:ext cx="2927497" cy="2842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358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">
          <p15:clr>
            <a:srgbClr val="FBAE40"/>
          </p15:clr>
        </p15:guide>
        <p15:guide id="2" pos="6848">
          <p15:clr>
            <a:srgbClr val="FBAE40"/>
          </p15:clr>
        </p15:guide>
        <p15:guide id="3" pos="329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. Box and Text Ba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362" y="1254074"/>
            <a:ext cx="2927497" cy="284243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778592" y="1283457"/>
            <a:ext cx="4663440" cy="640080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780183" y="1999399"/>
            <a:ext cx="4663440" cy="640080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3780181" y="2715341"/>
            <a:ext cx="4663440" cy="640080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3778592" y="3431282"/>
            <a:ext cx="4663440" cy="640080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71837" y="1390650"/>
            <a:ext cx="2795176" cy="2608240"/>
          </a:xfrm>
        </p:spPr>
        <p:txBody>
          <a:bodyPr bIns="457200" anchor="ctr">
            <a:no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342803" indent="0">
              <a:buNone/>
              <a:defRPr>
                <a:solidFill>
                  <a:schemeClr val="accent6"/>
                </a:solidFill>
              </a:defRPr>
            </a:lvl2pPr>
            <a:lvl3pPr marL="685613" indent="0">
              <a:buNone/>
              <a:defRPr>
                <a:solidFill>
                  <a:schemeClr val="accent6"/>
                </a:solidFill>
              </a:defRPr>
            </a:lvl3pPr>
            <a:lvl4pPr marL="1028420" indent="0">
              <a:buNone/>
              <a:defRPr>
                <a:solidFill>
                  <a:schemeClr val="accent6"/>
                </a:solidFill>
              </a:defRPr>
            </a:lvl4pPr>
            <a:lvl5pPr marL="1371226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196353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6848">
          <p15:clr>
            <a:srgbClr val="FBAE40"/>
          </p15:clr>
        </p15:guide>
        <p15:guide id="2" pos="3296">
          <p15:clr>
            <a:srgbClr val="FBAE40"/>
          </p15:clr>
        </p15:guide>
        <p15:guide id="3" pos="456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. Box and Text Ba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" y="1101144"/>
            <a:ext cx="3156155" cy="27882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00548" y="1171979"/>
            <a:ext cx="2423652" cy="2646609"/>
          </a:xfrm>
        </p:spPr>
        <p:txBody>
          <a:bodyPr bIns="182880" anchor="ctr">
            <a:no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342803" indent="0">
              <a:buNone/>
              <a:defRPr>
                <a:solidFill>
                  <a:schemeClr val="accent6"/>
                </a:solidFill>
              </a:defRPr>
            </a:lvl2pPr>
            <a:lvl3pPr marL="685613" indent="0">
              <a:buNone/>
              <a:defRPr>
                <a:solidFill>
                  <a:schemeClr val="accent6"/>
                </a:solidFill>
              </a:defRPr>
            </a:lvl3pPr>
            <a:lvl4pPr marL="1028420" indent="0">
              <a:buNone/>
              <a:defRPr>
                <a:solidFill>
                  <a:schemeClr val="accent6"/>
                </a:solidFill>
              </a:defRPr>
            </a:lvl4pPr>
            <a:lvl5pPr marL="1371226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Heading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308284" y="1096963"/>
            <a:ext cx="5283200" cy="731520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308284" y="2119697"/>
            <a:ext cx="5283200" cy="731520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3308284" y="3142430"/>
            <a:ext cx="5283200" cy="731520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645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USE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76400" y="1717675"/>
            <a:ext cx="6781800" cy="982664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2876550"/>
            <a:ext cx="6553200" cy="7620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342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2703" y="192088"/>
            <a:ext cx="90297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6559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USE 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9100" y="4917831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81300" y="4917831"/>
            <a:ext cx="35814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917831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79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USE 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9100" y="4917831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81300" y="4917831"/>
            <a:ext cx="35814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917831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26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USE alt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33600" y="205978"/>
            <a:ext cx="65532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200151"/>
            <a:ext cx="65532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54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76400" y="1865593"/>
            <a:ext cx="6781800" cy="982664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2876550"/>
            <a:ext cx="6553200" cy="7620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342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94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use Box and Text Ba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678" y="1266163"/>
            <a:ext cx="2920181" cy="28095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782969" y="1275203"/>
            <a:ext cx="4476137" cy="457200"/>
          </a:xfrm>
          <a:solidFill>
            <a:srgbClr val="CD163F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784730" y="1861034"/>
            <a:ext cx="4474275" cy="457200"/>
          </a:xfrm>
          <a:solidFill>
            <a:srgbClr val="CD163F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3784726" y="2446866"/>
            <a:ext cx="4474274" cy="457200"/>
          </a:xfrm>
          <a:solidFill>
            <a:srgbClr val="CD163F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3784726" y="3032698"/>
            <a:ext cx="4474274" cy="457200"/>
          </a:xfrm>
          <a:solidFill>
            <a:srgbClr val="CD163F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3784726" y="3618529"/>
            <a:ext cx="4474274" cy="457200"/>
          </a:xfrm>
          <a:solidFill>
            <a:srgbClr val="CD163F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134539" y="1093788"/>
            <a:ext cx="4415367" cy="31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23" hasCustomPrompt="1"/>
          </p:nvPr>
        </p:nvSpPr>
        <p:spPr>
          <a:xfrm>
            <a:off x="778185" y="1390650"/>
            <a:ext cx="2795176" cy="260824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342803" indent="0">
              <a:buNone/>
              <a:defRPr>
                <a:solidFill>
                  <a:schemeClr val="accent6"/>
                </a:solidFill>
              </a:defRPr>
            </a:lvl2pPr>
            <a:lvl3pPr marL="685613" indent="0">
              <a:buNone/>
              <a:defRPr>
                <a:solidFill>
                  <a:schemeClr val="accent6"/>
                </a:solidFill>
              </a:defRPr>
            </a:lvl3pPr>
            <a:lvl4pPr marL="1028420" indent="0">
              <a:buNone/>
              <a:defRPr>
                <a:solidFill>
                  <a:schemeClr val="accent6"/>
                </a:solidFill>
              </a:defRPr>
            </a:lvl4pPr>
            <a:lvl5pPr marL="1371226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Heading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678" y="1266163"/>
            <a:ext cx="2920181" cy="280956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71837" y="1390650"/>
            <a:ext cx="2795176" cy="2608240"/>
          </a:xfrm>
        </p:spPr>
        <p:txBody>
          <a:bodyPr bIns="457200" anchor="ctr">
            <a:no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342803" indent="0">
              <a:buNone/>
              <a:defRPr>
                <a:solidFill>
                  <a:schemeClr val="accent6"/>
                </a:solidFill>
              </a:defRPr>
            </a:lvl2pPr>
            <a:lvl3pPr marL="685613" indent="0">
              <a:buNone/>
              <a:defRPr>
                <a:solidFill>
                  <a:schemeClr val="accent6"/>
                </a:solidFill>
              </a:defRPr>
            </a:lvl3pPr>
            <a:lvl4pPr marL="1028420" indent="0">
              <a:buNone/>
              <a:defRPr>
                <a:solidFill>
                  <a:schemeClr val="accent6"/>
                </a:solidFill>
              </a:defRPr>
            </a:lvl4pPr>
            <a:lvl5pPr marL="1371226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258344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anding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848477" y="0"/>
            <a:ext cx="2295525" cy="51435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Branding Graphic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05978"/>
            <a:ext cx="6113417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9" y="1200151"/>
            <a:ext cx="6113417" cy="3394472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5700" y="4894970"/>
            <a:ext cx="368300" cy="273844"/>
          </a:xfrm>
          <a:prstGeom prst="snipRoundRect">
            <a:avLst>
              <a:gd name="adj1" fmla="val 50000"/>
              <a:gd name="adj2" fmla="val 0"/>
            </a:avLst>
          </a:prstGeom>
          <a:solidFill>
            <a:srgbClr val="BCBCBE">
              <a:alpha val="60000"/>
            </a:srgbClr>
          </a:solidFill>
          <a:ln>
            <a:noFill/>
          </a:ln>
        </p:spPr>
        <p:txBody>
          <a:bodyPr/>
          <a:lstStyle>
            <a:lvl1pPr>
              <a:defRPr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04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62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tatistical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457200" y="1263650"/>
            <a:ext cx="505968" cy="1363663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342882" indent="0">
              <a:buNone/>
              <a:defRPr/>
            </a:lvl2pPr>
            <a:lvl3pPr marL="685765" indent="0">
              <a:buNone/>
              <a:defRPr/>
            </a:lvl3pPr>
            <a:lvl4pPr marL="1028648" indent="0">
              <a:buNone/>
              <a:defRPr/>
            </a:lvl4pPr>
            <a:lvl5pPr marL="1371532" indent="0">
              <a:buNone/>
              <a:defRPr/>
            </a:lvl5pPr>
          </a:lstStyle>
          <a:p>
            <a:pPr lvl="0"/>
            <a:r>
              <a:rPr lang="en-US" dirty="0" smtClean="0"/>
              <a:t>H1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457200" y="2992880"/>
            <a:ext cx="505968" cy="1363663"/>
          </a:xfrm>
          <a:solidFill>
            <a:schemeClr val="accent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342882" indent="0">
              <a:buNone/>
              <a:defRPr/>
            </a:lvl2pPr>
            <a:lvl3pPr marL="685765" indent="0">
              <a:buNone/>
              <a:defRPr/>
            </a:lvl3pPr>
            <a:lvl4pPr marL="1028648" indent="0">
              <a:buNone/>
              <a:defRPr/>
            </a:lvl4pPr>
            <a:lvl5pPr marL="1371532" indent="0">
              <a:buNone/>
              <a:defRPr/>
            </a:lvl5pPr>
          </a:lstStyle>
          <a:p>
            <a:pPr lvl="0"/>
            <a:r>
              <a:rPr lang="en-US" dirty="0" smtClean="0"/>
              <a:t>H1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1048512" y="1263585"/>
            <a:ext cx="7821168" cy="640080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1048512" y="1990800"/>
            <a:ext cx="7821168" cy="640080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048512" y="2991065"/>
            <a:ext cx="7821168" cy="640080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1048512" y="3718281"/>
            <a:ext cx="7821168" cy="640080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7361280" y="1204286"/>
            <a:ext cx="1463040" cy="640080"/>
          </a:xfrm>
          <a:solidFill>
            <a:schemeClr val="bg1"/>
          </a:solidFill>
        </p:spPr>
        <p:txBody>
          <a:bodyPr wrap="none" lIns="36576" tIns="0" rIns="36576" bIns="0" anchor="b">
            <a:noAutofit/>
          </a:bodyPr>
          <a:lstStyle>
            <a:lvl1pPr marL="0" indent="0" algn="ctr">
              <a:buNone/>
              <a:defRPr sz="32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 smtClean="0"/>
              <a:t>#%</a:t>
            </a:r>
            <a:endParaRPr lang="en-US" dirty="0"/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7361280" y="1930972"/>
            <a:ext cx="1463040" cy="640080"/>
          </a:xfrm>
          <a:solidFill>
            <a:schemeClr val="bg1"/>
          </a:solidFill>
        </p:spPr>
        <p:txBody>
          <a:bodyPr wrap="none" lIns="36576" tIns="0" rIns="36576" bIns="0" anchor="b">
            <a:noAutofit/>
          </a:bodyPr>
          <a:lstStyle>
            <a:lvl1pPr marL="0" indent="0" algn="ctr">
              <a:buNone/>
              <a:defRPr sz="3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#%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7361280" y="2930708"/>
            <a:ext cx="1463040" cy="640080"/>
          </a:xfrm>
          <a:solidFill>
            <a:schemeClr val="bg1"/>
          </a:solidFill>
        </p:spPr>
        <p:txBody>
          <a:bodyPr wrap="none" lIns="36576" tIns="0" rIns="36576" bIns="0" anchor="b">
            <a:noAutofit/>
          </a:bodyPr>
          <a:lstStyle>
            <a:lvl1pPr marL="0" indent="0" algn="ctr">
              <a:buNone/>
              <a:defRPr sz="3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#%</a:t>
            </a:r>
            <a:endParaRPr lang="en-US" dirty="0"/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21" hasCustomPrompt="1"/>
          </p:nvPr>
        </p:nvSpPr>
        <p:spPr>
          <a:xfrm>
            <a:off x="7361280" y="3657393"/>
            <a:ext cx="1463040" cy="640080"/>
          </a:xfrm>
          <a:solidFill>
            <a:schemeClr val="bg1"/>
          </a:solidFill>
        </p:spPr>
        <p:txBody>
          <a:bodyPr wrap="none" lIns="36576" tIns="0" rIns="36576" bIns="0" anchor="b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#%</a:t>
            </a:r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200650" y="1263650"/>
            <a:ext cx="2051050" cy="639763"/>
          </a:xfrm>
        </p:spPr>
        <p:txBody>
          <a:bodyPr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200650" y="1987853"/>
            <a:ext cx="2051050" cy="639763"/>
          </a:xfrm>
        </p:spPr>
        <p:txBody>
          <a:bodyPr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200650" y="2991382"/>
            <a:ext cx="2051050" cy="639763"/>
          </a:xfrm>
        </p:spPr>
        <p:txBody>
          <a:bodyPr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5214980" y="3722525"/>
            <a:ext cx="2051050" cy="639763"/>
          </a:xfrm>
        </p:spPr>
        <p:txBody>
          <a:bodyPr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380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 Al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676400" y="1865593"/>
            <a:ext cx="6781800" cy="982664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905000" y="2876550"/>
            <a:ext cx="6553200" cy="7620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342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6720" y="4933071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81300" y="4894971"/>
            <a:ext cx="35814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94971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11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t 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6720" y="4933071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81300" y="4894971"/>
            <a:ext cx="35814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94971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6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6720" y="4926720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81300" y="4894971"/>
            <a:ext cx="35814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94971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88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33600" y="205978"/>
            <a:ext cx="65532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200151"/>
            <a:ext cx="65532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9102" y="4869657"/>
            <a:ext cx="2133597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82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1272">
          <p15:clr>
            <a:srgbClr val="FBAE40"/>
          </p15:clr>
        </p15:guide>
        <p15:guide id="0" pos="26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33600" y="205978"/>
            <a:ext cx="65532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200151"/>
            <a:ext cx="65532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65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127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33600" y="205978"/>
            <a:ext cx="65532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200151"/>
            <a:ext cx="65532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13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127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68567" tIns="34289" rIns="68567" bIns="34289" rtlCol="0" anchor="ctr">
            <a:normAutofit/>
          </a:bodyPr>
          <a:lstStyle/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67" tIns="34289" rIns="68567" bIns="342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100" y="4894971"/>
            <a:ext cx="2133600" cy="273844"/>
          </a:xfrm>
          <a:prstGeom prst="rect">
            <a:avLst/>
          </a:prstGeom>
        </p:spPr>
        <p:txBody>
          <a:bodyPr vert="horz" lIns="68567" tIns="34289" rIns="68567" bIns="34289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81300" y="4894971"/>
            <a:ext cx="3581400" cy="273844"/>
          </a:xfrm>
          <a:prstGeom prst="rect">
            <a:avLst/>
          </a:prstGeom>
        </p:spPr>
        <p:txBody>
          <a:bodyPr vert="horz" lIns="68567" tIns="34289" rIns="68567" bIns="34289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894971"/>
            <a:ext cx="2133600" cy="273844"/>
          </a:xfrm>
          <a:prstGeom prst="rect">
            <a:avLst/>
          </a:prstGeom>
        </p:spPr>
        <p:txBody>
          <a:bodyPr vert="horz" lIns="68567" tIns="34289" rIns="68567" bIns="3428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85425EC-DC0C-472F-A69F-0ADDC4D0B1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88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21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  <p:sldLayoutId id="2147483813" r:id="rId18"/>
    <p:sldLayoutId id="2147483814" r:id="rId19"/>
    <p:sldLayoutId id="2147483815" r:id="rId20"/>
    <p:sldLayoutId id="2147483816" r:id="rId21"/>
    <p:sldLayoutId id="2147483817" r:id="rId22"/>
    <p:sldLayoutId id="2147483820" r:id="rId23"/>
  </p:sldLayoutIdLst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685613" rtl="0" eaLnBrk="1" latinLnBrk="0" hangingPunct="1">
        <a:spcBef>
          <a:spcPct val="0"/>
        </a:spcBef>
        <a:buNone/>
        <a:defRPr sz="3400" b="1" kern="1200">
          <a:solidFill>
            <a:schemeClr val="accent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57108" indent="-257108" algn="l" defTabSz="685613" rtl="0" eaLnBrk="1" latinLnBrk="0" hangingPunct="1">
        <a:spcBef>
          <a:spcPts val="600"/>
        </a:spcBef>
        <a:spcAft>
          <a:spcPts val="0"/>
        </a:spcAft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57059" indent="-214258" algn="l" defTabSz="685613" rtl="0" eaLnBrk="1" latinLnBrk="0" hangingPunct="1">
        <a:spcBef>
          <a:spcPts val="0"/>
        </a:spcBef>
        <a:spcAft>
          <a:spcPts val="0"/>
        </a:spcAft>
        <a:buFont typeface="Arial" panose="020B0604020202020204" pitchFamily="34" charset="0"/>
        <a:buChar char="–"/>
        <a:defRPr sz="2100" kern="1200">
          <a:solidFill>
            <a:schemeClr val="accent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018" indent="-171406" algn="l" defTabSz="685613" rtl="0" eaLnBrk="1" latinLnBrk="0" hangingPunct="1"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99820" indent="-171406" algn="l" defTabSz="685613" rtl="0" eaLnBrk="1" latinLnBrk="0" hangingPunct="1">
        <a:spcBef>
          <a:spcPts val="0"/>
        </a:spcBef>
        <a:spcAft>
          <a:spcPts val="0"/>
        </a:spcAft>
        <a:buFont typeface="Arial" panose="020B0604020202020204" pitchFamily="34" charset="0"/>
        <a:buChar char="–"/>
        <a:defRPr sz="1500" kern="1200">
          <a:solidFill>
            <a:schemeClr val="accent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2623" indent="-171406" algn="l" defTabSz="685613" rtl="0" eaLnBrk="1" latinLnBrk="0" hangingPunct="1">
        <a:spcBef>
          <a:spcPts val="0"/>
        </a:spcBef>
        <a:spcAft>
          <a:spcPts val="0"/>
        </a:spcAft>
        <a:buFont typeface="Arial" panose="020B0604020202020204" pitchFamily="34" charset="0"/>
        <a:buChar char="»"/>
        <a:defRPr sz="1500" kern="1200">
          <a:solidFill>
            <a:schemeClr val="accent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433" indent="-171406" algn="l" defTabSz="685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40" indent="-171406" algn="l" defTabSz="685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046" indent="-171406" algn="l" defTabSz="685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857" indent="-171406" algn="l" defTabSz="685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03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13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20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26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37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38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40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43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1464">
          <p15:clr>
            <a:srgbClr val="F26B43"/>
          </p15:clr>
        </p15:guide>
        <p15:guide id="3" orient="horz" pos="87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axfoundation.org/philadelphia-soda-tax-failin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hyperlink" Target="http://www.nationalreview.com/article/444491/philadelphia-soda-tax-consumers-businesses-poor-hit-hardest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Local Taxation and</a:t>
            </a:r>
            <a:br>
              <a:rPr lang="en-US" sz="2400" dirty="0" smtClean="0"/>
            </a:br>
            <a:r>
              <a:rPr lang="en-US" sz="2400" dirty="0" smtClean="0"/>
              <a:t>Regulation Impacts the State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4942" y="2654654"/>
            <a:ext cx="3944193" cy="513996"/>
          </a:xfrm>
        </p:spPr>
        <p:txBody>
          <a:bodyPr>
            <a:normAutofit/>
          </a:bodyPr>
          <a:lstStyle/>
          <a:p>
            <a:r>
              <a:rPr lang="en-US" dirty="0" smtClean="0"/>
              <a:t>Rae Ann Kelsch and Jennifer 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0" b="31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3910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Excise Tax States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457200" y="1200151"/>
            <a:ext cx="3783330" cy="3394472"/>
          </a:xfrm>
        </p:spPr>
        <p:txBody>
          <a:bodyPr>
            <a:noAutofit/>
          </a:bodyPr>
          <a:lstStyle/>
          <a:p>
            <a:r>
              <a:rPr lang="en-US" dirty="0" smtClean="0"/>
              <a:t>In </a:t>
            </a:r>
            <a:r>
              <a:rPr lang="en-US" dirty="0"/>
              <a:t>total, for 2016 there </a:t>
            </a:r>
            <a:r>
              <a:rPr lang="en-US" dirty="0" smtClean="0"/>
              <a:t>were 615 </a:t>
            </a:r>
            <a:r>
              <a:rPr lang="en-US" dirty="0"/>
              <a:t>sub-state taxing bodies for this type of tax</a:t>
            </a:r>
          </a:p>
          <a:p>
            <a:r>
              <a:rPr lang="en-US" dirty="0"/>
              <a:t>These municipalities have raised more than $469 million dollars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A088A8-F43F-4218-9F8A-9131375D246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400455"/>
              </p:ext>
            </p:extLst>
          </p:nvPr>
        </p:nvGraphicFramePr>
        <p:xfrm>
          <a:off x="4240530" y="1354653"/>
          <a:ext cx="4572000" cy="250317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524000"/>
                <a:gridCol w="1524000"/>
                <a:gridCol w="1524000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State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Cities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Counties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Alabama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306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52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Alaska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12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Illinois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Missouri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128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New York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Ohio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Pennsylvania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Virginia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105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87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Philadelphia and Pennsylvania Cigarette Taxes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03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of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Pennsylvania legislators voted to give Philadelphia local authority to institute a cigarette tax in September 2014</a:t>
            </a:r>
          </a:p>
          <a:p>
            <a:r>
              <a:rPr lang="en-US" dirty="0" smtClean="0"/>
              <a:t>Philadelphia instituted a $2/pack local cigarette excise tax in October 2014</a:t>
            </a:r>
          </a:p>
          <a:p>
            <a:r>
              <a:rPr lang="en-US" dirty="0" smtClean="0"/>
              <a:t>Pennsylvania adopted a $1/pack </a:t>
            </a:r>
            <a:r>
              <a:rPr lang="en-US" dirty="0"/>
              <a:t>cigarette </a:t>
            </a:r>
            <a:r>
              <a:rPr lang="en-US" dirty="0" smtClean="0"/>
              <a:t>excise tax increase in August 2016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34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Philadelphia Cigarette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$2-per-pack tax to fund city education</a:t>
            </a:r>
          </a:p>
          <a:p>
            <a:r>
              <a:rPr lang="en-US" dirty="0" smtClean="0"/>
              <a:t>Effective October 1, 2014</a:t>
            </a:r>
          </a:p>
          <a:p>
            <a:r>
              <a:rPr lang="en-US" dirty="0" smtClean="0"/>
              <a:t>Any revenue shortfall to be backstopped by state</a:t>
            </a:r>
          </a:p>
          <a:p>
            <a:r>
              <a:rPr lang="en-US" dirty="0"/>
              <a:t>City Controller's Office January 2017 </a:t>
            </a:r>
            <a:r>
              <a:rPr lang="en-US" dirty="0" smtClean="0"/>
              <a:t>report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redicts </a:t>
            </a:r>
            <a:r>
              <a:rPr lang="en-US" dirty="0"/>
              <a:t>$26 million </a:t>
            </a:r>
            <a:r>
              <a:rPr lang="en-US" dirty="0" smtClean="0"/>
              <a:t>shortfall</a:t>
            </a:r>
          </a:p>
          <a:p>
            <a:pPr lvl="1"/>
            <a:r>
              <a:rPr lang="en-US" dirty="0" smtClean="0"/>
              <a:t>$</a:t>
            </a:r>
            <a:r>
              <a:rPr lang="en-US" dirty="0"/>
              <a:t>5 million below the School District's </a:t>
            </a:r>
            <a:r>
              <a:rPr lang="en-US" dirty="0" smtClean="0"/>
              <a:t>budgeted </a:t>
            </a:r>
            <a:r>
              <a:rPr lang="en-US" dirty="0"/>
              <a:t>projection of about $54 million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88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Philadelphia Cigarette </a:t>
            </a:r>
            <a:r>
              <a:rPr lang="en-US" dirty="0" smtClean="0"/>
              <a:t>Tax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Philadelphia </a:t>
            </a:r>
            <a:r>
              <a:rPr lang="en-US" sz="2800" dirty="0"/>
              <a:t>cigarette volume declined </a:t>
            </a:r>
            <a:r>
              <a:rPr lang="en-US" sz="2800" dirty="0" smtClean="0"/>
              <a:t>by </a:t>
            </a:r>
            <a:r>
              <a:rPr lang="en-US" sz="2800" b="1" dirty="0" smtClean="0">
                <a:solidFill>
                  <a:schemeClr val="accent3"/>
                </a:solidFill>
              </a:rPr>
              <a:t>57%</a:t>
            </a:r>
          </a:p>
          <a:p>
            <a:r>
              <a:rPr lang="en-US" sz="2800" dirty="0" smtClean="0"/>
              <a:t>Pennsylvania cigarette volume </a:t>
            </a:r>
            <a:r>
              <a:rPr lang="en-US" sz="2800" dirty="0"/>
              <a:t>declined </a:t>
            </a:r>
            <a:r>
              <a:rPr lang="en-US" sz="2800" dirty="0" smtClean="0"/>
              <a:t>by </a:t>
            </a:r>
            <a:r>
              <a:rPr lang="en-US" sz="2800" b="1" dirty="0" smtClean="0">
                <a:solidFill>
                  <a:schemeClr val="accent3"/>
                </a:solidFill>
              </a:rPr>
              <a:t>4.9%</a:t>
            </a:r>
            <a:endParaRPr lang="en-US" sz="2800" dirty="0"/>
          </a:p>
          <a:p>
            <a:r>
              <a:rPr lang="en-US" sz="2800" dirty="0" smtClean="0"/>
              <a:t>Philadelphia cost </a:t>
            </a:r>
            <a:r>
              <a:rPr lang="en-US" sz="2800" dirty="0"/>
              <a:t>the state </a:t>
            </a:r>
            <a:r>
              <a:rPr lang="en-US" sz="2800" dirty="0" smtClean="0"/>
              <a:t>more than </a:t>
            </a:r>
            <a:r>
              <a:rPr lang="en-US" sz="2800" dirty="0"/>
              <a:t>1.1 million cartons </a:t>
            </a:r>
            <a:r>
              <a:rPr lang="en-US" sz="2800" dirty="0" smtClean="0"/>
              <a:t>in </a:t>
            </a:r>
            <a:r>
              <a:rPr lang="en-US" sz="2800" dirty="0"/>
              <a:t>the first </a:t>
            </a:r>
            <a:r>
              <a:rPr lang="en-US" sz="2800" dirty="0" smtClean="0"/>
              <a:t>year, or </a:t>
            </a:r>
            <a:r>
              <a:rPr lang="en-US" sz="2800" b="1" dirty="0" smtClean="0">
                <a:solidFill>
                  <a:schemeClr val="accent3"/>
                </a:solidFill>
              </a:rPr>
              <a:t>$17.9 million in revenue</a:t>
            </a:r>
            <a:endParaRPr lang="en-US" sz="2800" b="1" dirty="0">
              <a:solidFill>
                <a:schemeClr val="accent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06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Pennsylvania Cigarette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$1-per-pack tax </a:t>
            </a:r>
          </a:p>
          <a:p>
            <a:r>
              <a:rPr lang="en-US" sz="2800" dirty="0" smtClean="0"/>
              <a:t>Effective August 1, </a:t>
            </a:r>
            <a:r>
              <a:rPr lang="en-US" sz="2800" dirty="0"/>
              <a:t>2016</a:t>
            </a:r>
          </a:p>
          <a:p>
            <a:r>
              <a:rPr lang="en-US" sz="2800" dirty="0" smtClean="0"/>
              <a:t>Pennsylvania cigarette prices were </a:t>
            </a:r>
            <a:r>
              <a:rPr lang="en-US" sz="2800" dirty="0"/>
              <a:t>competitive with surrounding states prior to the </a:t>
            </a:r>
            <a:r>
              <a:rPr lang="en-US" sz="2800" dirty="0" smtClean="0"/>
              <a:t>tax increase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17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Pennsylvania Cigarette Tax Results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2186278"/>
              </p:ext>
            </p:extLst>
          </p:nvPr>
        </p:nvGraphicFramePr>
        <p:xfrm>
          <a:off x="227882" y="1079235"/>
          <a:ext cx="5252580" cy="3557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29844" y="1122218"/>
            <a:ext cx="305789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Pennsylvania lost </a:t>
            </a:r>
            <a:r>
              <a:rPr lang="en-US" dirty="0"/>
              <a:t>nearly 8 million cartons of volume to surrounding </a:t>
            </a:r>
            <a:r>
              <a:rPr lang="en-US" dirty="0" smtClean="0"/>
              <a:t>states and beyond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Lost roughly $200 million in revenue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Consumers either started crossing the border into Delaware and West Virginia, or stopped coming to Pennsylvania to purchase cigarettes</a:t>
            </a:r>
          </a:p>
        </p:txBody>
      </p:sp>
    </p:spTree>
    <p:extLst>
      <p:ext uri="{BB962C8B-B14F-4D97-AF65-F5344CB8AC3E}">
        <p14:creationId xmlns:p14="http://schemas.microsoft.com/office/powerpoint/2010/main" val="286694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Pennsylvania Border Retail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238"/>
            <a:ext cx="2938272" cy="352338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It’s clear that counties on the border adjoining states benefited from Pennsylvania’s cigarette tax increase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4629" y="940698"/>
            <a:ext cx="5470395" cy="395427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8155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Local Tobacco Regulation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59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>
            <a:normAutofit fontScale="90000"/>
          </a:bodyPr>
          <a:lstStyle/>
          <a:p>
            <a:r>
              <a:rPr lang="en-US" sz="2400" dirty="0" smtClean="0"/>
              <a:t>Local Government Authority over Tobacco</a:t>
            </a:r>
            <a:br>
              <a:rPr lang="en-US" sz="2400" dirty="0" smtClean="0"/>
            </a:br>
            <a:r>
              <a:rPr lang="en-US" sz="2000" b="0" dirty="0"/>
              <a:t> Advertising, Licensure, </a:t>
            </a:r>
            <a:r>
              <a:rPr lang="en-US" sz="2000" b="0" dirty="0" smtClean="0"/>
              <a:t>Smoke-free </a:t>
            </a:r>
            <a:r>
              <a:rPr lang="en-US" sz="2000" b="0" dirty="0"/>
              <a:t>Indoor </a:t>
            </a:r>
            <a:r>
              <a:rPr lang="en-US" sz="2000" b="0" dirty="0" smtClean="0"/>
              <a:t>Air </a:t>
            </a:r>
            <a:r>
              <a:rPr lang="en-US" sz="2000" b="0" dirty="0"/>
              <a:t>and Youth Access</a:t>
            </a:r>
            <a:r>
              <a:rPr lang="en-US" sz="2400" b="0" dirty="0"/>
              <a:t/>
            </a:r>
            <a:br>
              <a:rPr lang="en-US" sz="2400" b="0" dirty="0"/>
            </a:b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148" y="901221"/>
            <a:ext cx="6327298" cy="39937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7158" y="4715090"/>
            <a:ext cx="2351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Source: Centers for Disease Control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85439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784855" y="1289719"/>
            <a:ext cx="4663440" cy="648337"/>
          </a:xfrm>
        </p:spPr>
        <p:txBody>
          <a:bodyPr/>
          <a:lstStyle/>
          <a:p>
            <a:r>
              <a:rPr lang="en-US" dirty="0" smtClean="0"/>
              <a:t>Localities Adopting Taxes and Regulations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3784855" y="1994698"/>
            <a:ext cx="4663440" cy="648337"/>
          </a:xfrm>
        </p:spPr>
        <p:txBody>
          <a:bodyPr/>
          <a:lstStyle/>
          <a:p>
            <a:r>
              <a:rPr lang="en-US" dirty="0"/>
              <a:t>Dillon and Home Rule – Local Control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3784855" y="2704971"/>
            <a:ext cx="4663440" cy="648337"/>
          </a:xfrm>
        </p:spPr>
        <p:txBody>
          <a:bodyPr/>
          <a:lstStyle/>
          <a:p>
            <a:r>
              <a:rPr lang="en-US" dirty="0" smtClean="0"/>
              <a:t>Local Tobacco Taxation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784855" y="3415244"/>
            <a:ext cx="4663440" cy="648337"/>
          </a:xfrm>
        </p:spPr>
        <p:txBody>
          <a:bodyPr/>
          <a:lstStyle/>
          <a:p>
            <a:r>
              <a:rPr lang="en-US" dirty="0" smtClean="0"/>
              <a:t>Local Tobacco Regulation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94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Increasingly, municipalities are adopting local regulations restricting tobacco products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Restrict flavored tobacco products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Reduce number of retail tobacco licenses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Restrict tobacco sales near youth facilities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Restrict tobacco coupons/discounts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Increase tobacco purchase age to 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60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Local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Chicago, IL</a:t>
            </a:r>
          </a:p>
          <a:p>
            <a:pPr lvl="1"/>
            <a:r>
              <a:rPr lang="en-US" dirty="0" smtClean="0"/>
              <a:t>Flavored tobacco ban within 500 ft. of high schools</a:t>
            </a:r>
          </a:p>
          <a:p>
            <a:pPr lvl="1"/>
            <a:r>
              <a:rPr lang="en-US" dirty="0" smtClean="0"/>
              <a:t>Increase age of purchase to 21</a:t>
            </a:r>
          </a:p>
          <a:p>
            <a:pPr lvl="1"/>
            <a:r>
              <a:rPr lang="en-US" dirty="0" smtClean="0"/>
              <a:t>Other tobacco product (OTP) tax</a:t>
            </a:r>
          </a:p>
          <a:p>
            <a:r>
              <a:rPr lang="en-US" dirty="0" smtClean="0"/>
              <a:t>San Francisco, Oakland and Contra Costa County, CA</a:t>
            </a:r>
          </a:p>
          <a:p>
            <a:pPr lvl="1"/>
            <a:r>
              <a:rPr lang="en-US" dirty="0" smtClean="0"/>
              <a:t>Flavored tobacco sales ban, including e-cigarettes</a:t>
            </a:r>
          </a:p>
          <a:p>
            <a:r>
              <a:rPr lang="en-US" dirty="0" smtClean="0"/>
              <a:t>Minneapolis and St. Paul, MN</a:t>
            </a:r>
          </a:p>
          <a:p>
            <a:pPr lvl="1"/>
            <a:r>
              <a:rPr lang="en-US" dirty="0"/>
              <a:t>Flavored tobacco ban, including e-cigarettes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80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Menthol Cigarette Bans – </a:t>
            </a:r>
            <a:r>
              <a:rPr lang="en-US" sz="2800" dirty="0" smtClean="0"/>
              <a:t>California Case </a:t>
            </a:r>
            <a:r>
              <a:rPr lang="en-US" sz="2800" dirty="0"/>
              <a:t>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Menthol / flavored </a:t>
            </a:r>
            <a:r>
              <a:rPr lang="en-US" sz="2800" dirty="0"/>
              <a:t>cigarettes </a:t>
            </a:r>
            <a:r>
              <a:rPr lang="en-US" sz="2800" dirty="0" smtClean="0"/>
              <a:t>make up </a:t>
            </a:r>
            <a:r>
              <a:rPr lang="en-US" sz="2800" b="1" dirty="0" smtClean="0">
                <a:solidFill>
                  <a:schemeClr val="accent3"/>
                </a:solidFill>
              </a:rPr>
              <a:t>26%</a:t>
            </a:r>
            <a:r>
              <a:rPr lang="en-US" sz="2800" dirty="0" smtClean="0"/>
              <a:t> </a:t>
            </a:r>
            <a:r>
              <a:rPr lang="en-US" sz="2800" dirty="0"/>
              <a:t>of </a:t>
            </a:r>
            <a:r>
              <a:rPr lang="en-US" sz="2800" dirty="0" smtClean="0"/>
              <a:t>California’s </a:t>
            </a:r>
            <a:r>
              <a:rPr lang="en-US" sz="2800" dirty="0"/>
              <a:t>cigarette </a:t>
            </a:r>
            <a:r>
              <a:rPr lang="en-US" sz="2800" dirty="0" smtClean="0"/>
              <a:t>volume, </a:t>
            </a:r>
            <a:r>
              <a:rPr lang="en-US" sz="2800" dirty="0"/>
              <a:t>or </a:t>
            </a:r>
            <a:r>
              <a:rPr lang="en-US" sz="2800" dirty="0" smtClean="0"/>
              <a:t>219,526,060 packs</a:t>
            </a:r>
          </a:p>
          <a:p>
            <a:r>
              <a:rPr lang="en-US" sz="2800" dirty="0" smtClean="0"/>
              <a:t>If banned by all localities, the state would lose </a:t>
            </a:r>
            <a:r>
              <a:rPr lang="en-US" sz="2800" b="1" dirty="0" smtClean="0">
                <a:solidFill>
                  <a:schemeClr val="accent3"/>
                </a:solidFill>
              </a:rPr>
              <a:t>$630 million</a:t>
            </a:r>
            <a:r>
              <a:rPr lang="en-US" sz="2800" dirty="0" smtClean="0"/>
              <a:t> in revenue from lost menthol cigarette sales alone</a:t>
            </a:r>
          </a:p>
          <a:p>
            <a:endParaRPr lang="en-US" sz="2800" dirty="0"/>
          </a:p>
          <a:p>
            <a:endParaRPr lang="en-US" sz="2800" dirty="0" smtClean="0"/>
          </a:p>
          <a:p>
            <a:pPr lvl="1"/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07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69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Local taxation and regulation is on the rise</a:t>
            </a:r>
          </a:p>
          <a:p>
            <a:r>
              <a:rPr lang="en-US" dirty="0" smtClean="0"/>
              <a:t>Localities increasingly have a need to raise revenue</a:t>
            </a:r>
          </a:p>
          <a:p>
            <a:r>
              <a:rPr lang="en-US" dirty="0" smtClean="0"/>
              <a:t>Localities have the potential to negatively impact state revenue and the economy</a:t>
            </a:r>
          </a:p>
          <a:p>
            <a:r>
              <a:rPr lang="en-US" dirty="0"/>
              <a:t>Many unintended consequences</a:t>
            </a:r>
          </a:p>
          <a:p>
            <a:pPr lvl="1"/>
            <a:r>
              <a:rPr lang="en-US" dirty="0" smtClean="0"/>
              <a:t>Potential for patchwork of tax and regulations pitting city against city</a:t>
            </a:r>
          </a:p>
          <a:p>
            <a:pPr lvl="1"/>
            <a:r>
              <a:rPr lang="en-US" dirty="0" smtClean="0"/>
              <a:t>Creates winners and losers for business</a:t>
            </a:r>
          </a:p>
          <a:p>
            <a:pPr lvl="1"/>
            <a:r>
              <a:rPr lang="en-US" dirty="0" smtClean="0"/>
              <a:t>Potential criminal tobacco trafficking / increased crime</a:t>
            </a:r>
          </a:p>
          <a:p>
            <a:pPr lvl="1"/>
            <a:r>
              <a:rPr lang="en-US" dirty="0"/>
              <a:t>Creates </a:t>
            </a:r>
            <a:r>
              <a:rPr lang="en-US" dirty="0" smtClean="0"/>
              <a:t>food deserts when urban stores go out of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35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29" y="906681"/>
            <a:ext cx="4529077" cy="1459785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29" y="2469310"/>
            <a:ext cx="6753707" cy="944546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5582" y="1346649"/>
            <a:ext cx="5358083" cy="985063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729" y="3516701"/>
            <a:ext cx="4309738" cy="1122018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0527" y="3759186"/>
            <a:ext cx="4183274" cy="1130902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 anchor="t" anchorCtr="0">
            <a:normAutofit/>
          </a:bodyPr>
          <a:lstStyle/>
          <a:p>
            <a:r>
              <a:rPr lang="en-US" sz="2800" dirty="0" smtClean="0"/>
              <a:t>Localities Take Action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14497" y="2871143"/>
            <a:ext cx="4475334" cy="6455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45837" y="291578"/>
            <a:ext cx="3733197" cy="1014136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371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Philadelphia Soda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14450"/>
            <a:ext cx="3897629" cy="328017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1.5-cent-per-ounce tax on sweetened </a:t>
            </a:r>
            <a:r>
              <a:rPr lang="en-US" dirty="0" smtClean="0"/>
              <a:t>beverages</a:t>
            </a:r>
          </a:p>
          <a:p>
            <a:pPr lvl="1"/>
            <a:r>
              <a:rPr lang="en-US" dirty="0"/>
              <a:t>24 times </a:t>
            </a:r>
            <a:r>
              <a:rPr lang="en-US" dirty="0" smtClean="0"/>
              <a:t>PA </a:t>
            </a:r>
            <a:r>
              <a:rPr lang="en-US" dirty="0"/>
              <a:t>excise tax rate on </a:t>
            </a:r>
            <a:r>
              <a:rPr lang="en-US" dirty="0" smtClean="0"/>
              <a:t>beer</a:t>
            </a:r>
            <a:r>
              <a:rPr lang="en-US" baseline="30000" dirty="0" smtClean="0"/>
              <a:t>1</a:t>
            </a:r>
          </a:p>
          <a:p>
            <a:pPr lvl="1"/>
            <a:r>
              <a:rPr lang="en-US" dirty="0" smtClean="0"/>
              <a:t>Includes diet drinks</a:t>
            </a:r>
          </a:p>
          <a:p>
            <a:r>
              <a:rPr lang="en-US" dirty="0"/>
              <a:t>Effective 1/1/2017</a:t>
            </a:r>
          </a:p>
          <a:p>
            <a:r>
              <a:rPr lang="en-US" dirty="0" smtClean="0"/>
              <a:t>Expected to raise $72 million in revenue</a:t>
            </a:r>
          </a:p>
          <a:p>
            <a:r>
              <a:rPr lang="en-US" dirty="0" smtClean="0"/>
              <a:t>Originally pitched to fund pre-K education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830" y="1363576"/>
            <a:ext cx="4480442" cy="3082694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97360" y="4610034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aseline="30000" dirty="0" smtClean="0"/>
              <a:t>1 </a:t>
            </a:r>
            <a:r>
              <a:rPr lang="en-US" sz="900" dirty="0" smtClean="0"/>
              <a:t>Drenkard</a:t>
            </a:r>
            <a:r>
              <a:rPr lang="en-US" sz="900" dirty="0"/>
              <a:t>, </a:t>
            </a:r>
            <a:r>
              <a:rPr lang="en-US" sz="900" dirty="0" smtClean="0"/>
              <a:t>S. Soda </a:t>
            </a:r>
            <a:r>
              <a:rPr lang="en-US" sz="900" dirty="0"/>
              <a:t>Tax Experiment Failing in Philadelphia Amid Consumer Angst and Revenue Shortfalls. Retrieved August 3, 2017, from https://taxfoundation.org/philadelphia-soda-tax-failing/</a:t>
            </a:r>
          </a:p>
        </p:txBody>
      </p:sp>
    </p:spTree>
    <p:extLst>
      <p:ext uri="{BB962C8B-B14F-4D97-AF65-F5344CB8AC3E}">
        <p14:creationId xmlns:p14="http://schemas.microsoft.com/office/powerpoint/2010/main" val="376705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5170170" cy="3394472"/>
          </a:xfrm>
        </p:spPr>
        <p:txBody>
          <a:bodyPr>
            <a:noAutofit/>
          </a:bodyPr>
          <a:lstStyle/>
          <a:p>
            <a:r>
              <a:rPr lang="en-US" sz="2000" dirty="0"/>
              <a:t>Will </a:t>
            </a:r>
            <a:r>
              <a:rPr lang="en-US" sz="2000" dirty="0" smtClean="0"/>
              <a:t>likely fall $6.7 </a:t>
            </a:r>
            <a:r>
              <a:rPr lang="en-US" sz="2000" dirty="0"/>
              <a:t>million short </a:t>
            </a:r>
            <a:r>
              <a:rPr lang="en-US" sz="2000" dirty="0" smtClean="0"/>
              <a:t>of projections</a:t>
            </a:r>
            <a:endParaRPr lang="en-US" sz="2000" dirty="0"/>
          </a:p>
          <a:p>
            <a:r>
              <a:rPr lang="en-US" sz="2000" dirty="0" smtClean="0"/>
              <a:t>Just 49% </a:t>
            </a:r>
            <a:r>
              <a:rPr lang="en-US" sz="2000" dirty="0"/>
              <a:t>of the soda tax revenues </a:t>
            </a:r>
            <a:r>
              <a:rPr lang="en-US" sz="2000" dirty="0" smtClean="0"/>
              <a:t>go to local pre-K programs</a:t>
            </a:r>
            <a:r>
              <a:rPr lang="en-US" sz="2000" baseline="30000" dirty="0" smtClean="0"/>
              <a:t>1</a:t>
            </a:r>
          </a:p>
          <a:p>
            <a:pPr lvl="1"/>
            <a:r>
              <a:rPr lang="en-US" sz="1800" dirty="0"/>
              <a:t>20 percent </a:t>
            </a:r>
            <a:r>
              <a:rPr lang="en-US" sz="1800" dirty="0" smtClean="0"/>
              <a:t>funds </a:t>
            </a:r>
            <a:r>
              <a:rPr lang="en-US" sz="1800" dirty="0"/>
              <a:t>government employee benefits or city </a:t>
            </a:r>
            <a:r>
              <a:rPr lang="en-US" sz="1800" dirty="0" smtClean="0"/>
              <a:t>programs</a:t>
            </a:r>
          </a:p>
          <a:p>
            <a:pPr lvl="1"/>
            <a:r>
              <a:rPr lang="en-US" sz="1800" dirty="0" smtClean="0"/>
              <a:t>Remainder funds </a:t>
            </a:r>
            <a:r>
              <a:rPr lang="en-US" sz="1800" dirty="0"/>
              <a:t>parks, </a:t>
            </a:r>
            <a:r>
              <a:rPr lang="en-US" sz="1800" dirty="0" smtClean="0"/>
              <a:t>libraries </a:t>
            </a:r>
            <a:r>
              <a:rPr lang="en-US" sz="1800" dirty="0"/>
              <a:t>and community </a:t>
            </a:r>
            <a:r>
              <a:rPr lang="en-US" sz="1800" dirty="0" smtClean="0"/>
              <a:t>schools</a:t>
            </a:r>
            <a:endParaRPr lang="en-US" sz="1800" dirty="0"/>
          </a:p>
          <a:p>
            <a:r>
              <a:rPr lang="en-US" sz="2000" dirty="0" smtClean="0"/>
              <a:t>Hurting </a:t>
            </a:r>
            <a:r>
              <a:rPr lang="en-US" sz="2000" dirty="0"/>
              <a:t>low-income earners the </a:t>
            </a:r>
            <a:r>
              <a:rPr lang="en-US" sz="2000" dirty="0" smtClean="0"/>
              <a:t>most</a:t>
            </a:r>
            <a:r>
              <a:rPr lang="en-US" sz="2000" baseline="30000" dirty="0" smtClean="0"/>
              <a:t>2</a:t>
            </a:r>
            <a:endParaRPr lang="en-US" sz="2000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7772" y="4568955"/>
            <a:ext cx="8229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aseline="30000" dirty="0" smtClean="0"/>
              <a:t>1</a:t>
            </a:r>
            <a:r>
              <a:rPr lang="en-US" sz="700" dirty="0" smtClean="0"/>
              <a:t> Drenkard</a:t>
            </a:r>
            <a:r>
              <a:rPr lang="en-US" sz="700" dirty="0"/>
              <a:t>, </a:t>
            </a:r>
            <a:r>
              <a:rPr lang="en-US" sz="700" dirty="0" smtClean="0"/>
              <a:t>S. Soda </a:t>
            </a:r>
            <a:r>
              <a:rPr lang="en-US" sz="700" dirty="0"/>
              <a:t>Tax Experiment Failing in Philadelphia Amid Consumer Angst and Revenue Shortfalls. Retrieved August 3, 2017, from </a:t>
            </a:r>
            <a:r>
              <a:rPr lang="en-US" sz="700" dirty="0">
                <a:hlinkClick r:id="rId3"/>
              </a:rPr>
              <a:t>https://taxfoundation.org/philadelphia-soda-tax-failing</a:t>
            </a:r>
            <a:r>
              <a:rPr lang="en-US" sz="700" dirty="0" smtClean="0">
                <a:hlinkClick r:id="rId3"/>
              </a:rPr>
              <a:t>/</a:t>
            </a:r>
            <a:endParaRPr lang="en-US" sz="700" dirty="0" smtClean="0"/>
          </a:p>
          <a:p>
            <a:r>
              <a:rPr lang="en-US" sz="700" baseline="30000" dirty="0" smtClean="0"/>
              <a:t>2</a:t>
            </a:r>
            <a:r>
              <a:rPr lang="en-US" sz="700" dirty="0" smtClean="0"/>
              <a:t> Gunlock</a:t>
            </a:r>
            <a:r>
              <a:rPr lang="en-US" sz="700" dirty="0"/>
              <a:t>, J. (2017, February 2). Philly’s Drink Tax Is Hurting Consumers, Businesses, and the Poor. Retrieved August 10, 2017, from </a:t>
            </a:r>
            <a:r>
              <a:rPr lang="en-US" sz="700" dirty="0">
                <a:hlinkClick r:id="rId4"/>
              </a:rPr>
              <a:t>http://</a:t>
            </a:r>
            <a:r>
              <a:rPr lang="en-US" sz="700" dirty="0" smtClean="0">
                <a:hlinkClick r:id="rId4"/>
              </a:rPr>
              <a:t>www.nationalreview.com/article/444491/philadelphia-soda-tax-consumers-businesses-poor-hit-hardest</a:t>
            </a:r>
            <a:endParaRPr lang="en-US" sz="7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5965" y="620069"/>
            <a:ext cx="2682240" cy="38562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Philadelphia Soda Tax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60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Local Tobacco Taxation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07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Local Control – Home Rule and Dillon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dirty="0"/>
              <a:t>The U.S. Constitution </a:t>
            </a:r>
            <a:r>
              <a:rPr lang="en-US" dirty="0" smtClean="0"/>
              <a:t>does not mention local governments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Local </a:t>
            </a:r>
            <a:r>
              <a:rPr lang="en-US" dirty="0"/>
              <a:t>governments are creations of the state governed by state </a:t>
            </a:r>
            <a:r>
              <a:rPr lang="en-US" dirty="0" smtClean="0"/>
              <a:t>constitutions</a:t>
            </a:r>
            <a:endParaRPr lang="en-US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Home Rule – </a:t>
            </a:r>
            <a:r>
              <a:rPr lang="en-US" dirty="0"/>
              <a:t>A municipality </a:t>
            </a:r>
            <a:r>
              <a:rPr lang="en-US" dirty="0" smtClean="0"/>
              <a:t>has the authority to tax and regulate unless expressly preempted or restricted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Dillon </a:t>
            </a:r>
            <a:r>
              <a:rPr lang="en-US" dirty="0"/>
              <a:t>Rule - A </a:t>
            </a:r>
            <a:r>
              <a:rPr lang="en-US" dirty="0" smtClean="0"/>
              <a:t>municipality </a:t>
            </a:r>
            <a:r>
              <a:rPr lang="en-US" dirty="0"/>
              <a:t>may exercise only those powers expressly conferred by </a:t>
            </a:r>
            <a:r>
              <a:rPr lang="en-US" dirty="0" smtClean="0"/>
              <a:t>the state in statute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63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25EC-DC0C-472F-A69F-0ADDC4D0B1D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749" y="580512"/>
            <a:ext cx="6313742" cy="43658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25955" y="105860"/>
            <a:ext cx="4998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Tobacco Control Legal Consortium</a:t>
            </a:r>
            <a:br>
              <a:rPr lang="en-US" dirty="0" smtClean="0"/>
            </a:br>
            <a:r>
              <a:rPr lang="en-US" dirty="0" smtClean="0"/>
              <a:t>Home Rule and Dillon Rule – Tobacco Taxation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9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0092" b="-10798"/>
          <a:stretch/>
        </p:blipFill>
        <p:spPr>
          <a:xfrm>
            <a:off x="1220582" y="683379"/>
            <a:ext cx="6651675" cy="466344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642042" y="3015099"/>
            <a:ext cx="2268136" cy="16921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Within these taxing </a:t>
            </a:r>
            <a:r>
              <a:rPr lang="en-US" sz="2000" dirty="0" smtClean="0"/>
              <a:t>jurisdictions </a:t>
            </a:r>
            <a:r>
              <a:rPr lang="en-US" sz="2000" dirty="0"/>
              <a:t>the rates range </a:t>
            </a:r>
            <a:r>
              <a:rPr lang="en-US" sz="2000" dirty="0" smtClean="0"/>
              <a:t>from $0.01 </a:t>
            </a:r>
            <a:r>
              <a:rPr lang="en-US" sz="2000" dirty="0"/>
              <a:t>to $3.00 per </a:t>
            </a:r>
            <a:r>
              <a:rPr lang="en-US" sz="2000" dirty="0" smtClean="0"/>
              <a:t>pack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E9BD4B-7D83-4A99-941E-85C2DACB7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92461" y="314047"/>
            <a:ext cx="550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Cigarettes Taxed at the Local Level in 8 States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trips dir="rd"/>
      </p:transition>
    </mc:Choice>
    <mc:Fallback xmlns="">
      <p:transition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rporate PPT Template v­_1.1">
  <a:themeElements>
    <a:clrScheme name="RAI 2015 Beta 5">
      <a:dk1>
        <a:srgbClr val="58595B"/>
      </a:dk1>
      <a:lt1>
        <a:sysClr val="window" lastClr="FFFFFF"/>
      </a:lt1>
      <a:dk2>
        <a:srgbClr val="0082BA"/>
      </a:dk2>
      <a:lt2>
        <a:srgbClr val="58595B"/>
      </a:lt2>
      <a:accent1>
        <a:srgbClr val="19ACD2"/>
      </a:accent1>
      <a:accent2>
        <a:srgbClr val="74B13B"/>
      </a:accent2>
      <a:accent3>
        <a:srgbClr val="F36E20"/>
      </a:accent3>
      <a:accent4>
        <a:srgbClr val="ECA618"/>
      </a:accent4>
      <a:accent5>
        <a:srgbClr val="509628"/>
      </a:accent5>
      <a:accent6>
        <a:srgbClr val="58595B"/>
      </a:accent6>
      <a:hlink>
        <a:srgbClr val="58595B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orporate PPT Template v1.potx" id="{2E51B196-5359-4628-86BF-1EEA9B658CD1}" vid="{6CDBC3A7-1B7F-49EF-9558-50B33F26F5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BFF4C7FAE14247978C03D1A3B5E56F" ma:contentTypeVersion="0" ma:contentTypeDescription="Create a new document." ma:contentTypeScope="" ma:versionID="d897a65f47a24607092f1a4327a3502b">
  <xsd:schema xmlns:xsd="http://www.w3.org/2001/XMLSchema" xmlns:xs="http://www.w3.org/2001/XMLSchema" xmlns:p="http://schemas.microsoft.com/office/2006/metadata/properties" xmlns:ns2="49fda778-e9bd-4426-9e2c-2f433af677d1" targetNamespace="http://schemas.microsoft.com/office/2006/metadata/properties" ma:root="true" ma:fieldsID="990815b0bb0cbbc5f0337ca2897648a0" ns2:_="">
    <xsd:import namespace="49fda778-e9bd-4426-9e2c-2f433af677d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fda778-e9bd-4426-9e2c-2f433af677d1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9fda778-e9bd-4426-9e2c-2f433af677d1">ACD7ZH4HKWJK-201-148</_dlc_DocId>
    <_dlc_DocIdUrl xmlns="49fda778-e9bd-4426-9e2c-2f433af677d1">
      <Url>http://departments.rjr.com/sites/pubaffairs/ops/CI/_layouts/DocIdRedir.aspx?ID=ACD7ZH4HKWJK-201-148</Url>
      <Description>ACD7ZH4HKWJK-201-148</Description>
    </_dlc_DocIdUrl>
  </documentManagement>
</p:properties>
</file>

<file path=customXml/itemProps1.xml><?xml version="1.0" encoding="utf-8"?>
<ds:datastoreItem xmlns:ds="http://schemas.openxmlformats.org/officeDocument/2006/customXml" ds:itemID="{977E7F69-0800-4C9E-8271-FA880C2418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fda778-e9bd-4426-9e2c-2f433af677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6C3D9C2-6253-4BF8-AF51-DE1F3E6A6275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360A182-49BD-4A3A-AC4C-0D61C301853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E9EE82E-4FF8-4AE9-9C5E-2F6FB2230C27}">
  <ds:schemaRefs>
    <ds:schemaRef ds:uri="http://purl.org/dc/terms/"/>
    <ds:schemaRef ds:uri="http://schemas.openxmlformats.org/package/2006/metadata/core-properties"/>
    <ds:schemaRef ds:uri="49fda778-e9bd-4426-9e2c-2f433af677d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Branding Slides and Other Graphics 072815</Template>
  <TotalTime>21689</TotalTime>
  <Words>923</Words>
  <Application>Microsoft Office PowerPoint</Application>
  <PresentationFormat>On-screen Show (16:9)</PresentationFormat>
  <Paragraphs>176</Paragraphs>
  <Slides>24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1_Corporate PPT Template v­_1.1</vt:lpstr>
      <vt:lpstr>Local Taxation and Regulation Impacts the State</vt:lpstr>
      <vt:lpstr>PowerPoint Presentation</vt:lpstr>
      <vt:lpstr>Localities Take Action</vt:lpstr>
      <vt:lpstr>Philadelphia Soda Tax</vt:lpstr>
      <vt:lpstr>Philadelphia Soda Tax Results</vt:lpstr>
      <vt:lpstr>Local Tobacco Taxation</vt:lpstr>
      <vt:lpstr>Local Control – Home Rule and Dillon Rule</vt:lpstr>
      <vt:lpstr>PowerPoint Presentation</vt:lpstr>
      <vt:lpstr>PowerPoint Presentation</vt:lpstr>
      <vt:lpstr>Local Excise Tax States</vt:lpstr>
      <vt:lpstr>Philadelphia and Pennsylvania Cigarette Taxes</vt:lpstr>
      <vt:lpstr>Sequence of Events</vt:lpstr>
      <vt:lpstr>Philadelphia Cigarette Tax</vt:lpstr>
      <vt:lpstr>Philadelphia Cigarette Tax Results</vt:lpstr>
      <vt:lpstr>Pennsylvania Cigarette Tax</vt:lpstr>
      <vt:lpstr>Pennsylvania Cigarette Tax Results</vt:lpstr>
      <vt:lpstr>Pennsylvania Border Retail</vt:lpstr>
      <vt:lpstr>Local Tobacco Regulation</vt:lpstr>
      <vt:lpstr>Local Government Authority over Tobacco  Advertising, Licensure, Smoke-free Indoor Air and Youth Access </vt:lpstr>
      <vt:lpstr>PowerPoint Presentation</vt:lpstr>
      <vt:lpstr>Recent Local Activity</vt:lpstr>
      <vt:lpstr>Menthol Cigarette Bans – California Case Study</vt:lpstr>
      <vt:lpstr>Conclusion</vt:lpstr>
      <vt:lpstr>Conclusion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Harper, Cassandra P</cp:lastModifiedBy>
  <cp:revision>251</cp:revision>
  <cp:lastPrinted>2017-07-03T14:45:52Z</cp:lastPrinted>
  <dcterms:created xsi:type="dcterms:W3CDTF">2015-07-08T20:08:19Z</dcterms:created>
  <dcterms:modified xsi:type="dcterms:W3CDTF">2017-10-25T18:14:11Z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0x010100DDBFF4C7FAE14247978C03D1A3B5E56F</vt:lpwstr>
  </property>
  <property fmtid="{D5CDD505-2E9C-101B-9397-08002B2CF9AE}" pid="3" name="_dlc_DocIdItemGuid">
    <vt:lpwstr>b394b233-8c4d-4dee-aa3b-f7b9aa41dd7e</vt:lpwstr>
  </property>
</Properties>
</file>