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3"/>
  </p:notesMasterIdLst>
  <p:sldIdLst>
    <p:sldId id="256" r:id="rId2"/>
    <p:sldId id="266" r:id="rId3"/>
    <p:sldId id="263" r:id="rId4"/>
    <p:sldId id="270" r:id="rId5"/>
    <p:sldId id="264" r:id="rId6"/>
    <p:sldId id="277" r:id="rId7"/>
    <p:sldId id="257" r:id="rId8"/>
    <p:sldId id="267" r:id="rId9"/>
    <p:sldId id="276" r:id="rId10"/>
    <p:sldId id="278"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2220"/>
    <a:srgbClr val="91312F"/>
    <a:srgbClr val="701A28"/>
    <a:srgbClr val="AE3B38"/>
    <a:srgbClr val="BD403D"/>
    <a:srgbClr val="852D2B"/>
    <a:srgbClr val="6525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0" autoAdjust="0"/>
    <p:restoredTop sz="84772" autoAdjust="0"/>
  </p:normalViewPr>
  <p:slideViewPr>
    <p:cSldViewPr>
      <p:cViewPr>
        <p:scale>
          <a:sx n="83" d="100"/>
          <a:sy n="83" d="100"/>
        </p:scale>
        <p:origin x="-1476"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38" d="100"/>
          <a:sy n="38" d="100"/>
        </p:scale>
        <p:origin x="-2214"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 Id="rId22"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51CF9F-5564-5949-855A-40D1990C1817}" type="doc">
      <dgm:prSet loTypeId="urn:microsoft.com/office/officeart/2005/8/layout/vList5" loCatId="" qsTypeId="urn:microsoft.com/office/officeart/2005/8/quickstyle/simple4" qsCatId="simple" csTypeId="urn:microsoft.com/office/officeart/2005/8/colors/colorful4" csCatId="colorful" phldr="1"/>
      <dgm:spPr/>
    </dgm:pt>
    <dgm:pt modelId="{FE90AC1B-AC69-D043-91EF-9BA4BB60B5AD}">
      <dgm:prSet phldrT="[Text]"/>
      <dgm:spPr/>
      <dgm:t>
        <a:bodyPr/>
        <a:lstStyle/>
        <a:p>
          <a:r>
            <a:rPr lang="en-US" b="1" dirty="0"/>
            <a:t>Encourages Continued Innovation in Treatment and Delivery of Health Care. </a:t>
          </a:r>
          <a:endParaRPr lang="en-US" dirty="0"/>
        </a:p>
      </dgm:t>
    </dgm:pt>
    <dgm:pt modelId="{36756908-CBFF-1646-B106-F01131DDCFE8}" type="parTrans" cxnId="{9F8D4E09-991E-EA42-B2D2-24BE0CAF593C}">
      <dgm:prSet/>
      <dgm:spPr/>
      <dgm:t>
        <a:bodyPr/>
        <a:lstStyle/>
        <a:p>
          <a:endParaRPr lang="en-US"/>
        </a:p>
      </dgm:t>
    </dgm:pt>
    <dgm:pt modelId="{060F7C67-B723-F043-BC2B-C6F8974DB8CE}" type="sibTrans" cxnId="{9F8D4E09-991E-EA42-B2D2-24BE0CAF593C}">
      <dgm:prSet/>
      <dgm:spPr/>
      <dgm:t>
        <a:bodyPr/>
        <a:lstStyle/>
        <a:p>
          <a:endParaRPr lang="en-US"/>
        </a:p>
      </dgm:t>
    </dgm:pt>
    <dgm:pt modelId="{895D169C-6793-2E44-8ABC-CD5F8C997817}">
      <dgm:prSet phldrT="[Text]"/>
      <dgm:spPr/>
      <dgm:t>
        <a:bodyPr/>
        <a:lstStyle/>
        <a:p>
          <a:r>
            <a:rPr lang="en-US" b="1" dirty="0"/>
            <a:t>Improves Access to Recommended Care.</a:t>
          </a:r>
          <a:r>
            <a:rPr lang="en-US" dirty="0"/>
            <a:t> </a:t>
          </a:r>
        </a:p>
      </dgm:t>
    </dgm:pt>
    <dgm:pt modelId="{D618BFA3-97E8-9A47-B03A-104AA1226D61}" type="parTrans" cxnId="{A149D419-4520-264C-8501-F01C2C6CAE6C}">
      <dgm:prSet/>
      <dgm:spPr/>
      <dgm:t>
        <a:bodyPr/>
        <a:lstStyle/>
        <a:p>
          <a:endParaRPr lang="en-US"/>
        </a:p>
      </dgm:t>
    </dgm:pt>
    <dgm:pt modelId="{8642DA1B-B77C-2049-8B16-F17C513CB158}" type="sibTrans" cxnId="{A149D419-4520-264C-8501-F01C2C6CAE6C}">
      <dgm:prSet/>
      <dgm:spPr/>
      <dgm:t>
        <a:bodyPr/>
        <a:lstStyle/>
        <a:p>
          <a:endParaRPr lang="en-US"/>
        </a:p>
      </dgm:t>
    </dgm:pt>
    <dgm:pt modelId="{6500DC90-7C00-2140-9B33-EA9D2172458F}">
      <dgm:prSet/>
      <dgm:spPr/>
      <dgm:t>
        <a:bodyPr/>
        <a:lstStyle/>
        <a:p>
          <a:r>
            <a:rPr lang="en-US" b="1" dirty="0"/>
            <a:t>Prioritizes Prevention and Management of Chronic Conditions.</a:t>
          </a:r>
          <a:r>
            <a:rPr lang="en-US" dirty="0"/>
            <a:t> </a:t>
          </a:r>
        </a:p>
      </dgm:t>
    </dgm:pt>
    <dgm:pt modelId="{BC7E1590-3FAC-8E42-A9E2-6618DAFBAA46}" type="parTrans" cxnId="{0525631B-A3FB-E64A-A940-00C1EC05B132}">
      <dgm:prSet/>
      <dgm:spPr/>
      <dgm:t>
        <a:bodyPr/>
        <a:lstStyle/>
        <a:p>
          <a:endParaRPr lang="en-US"/>
        </a:p>
      </dgm:t>
    </dgm:pt>
    <dgm:pt modelId="{E2CCA2A1-8BBC-F746-ABD8-AA4AEB6C3CB9}" type="sibTrans" cxnId="{0525631B-A3FB-E64A-A940-00C1EC05B132}">
      <dgm:prSet/>
      <dgm:spPr/>
      <dgm:t>
        <a:bodyPr/>
        <a:lstStyle/>
        <a:p>
          <a:endParaRPr lang="en-US"/>
        </a:p>
      </dgm:t>
    </dgm:pt>
    <dgm:pt modelId="{7FCDAAB4-E450-9B4B-AFDD-D3E204BB22E6}">
      <dgm:prSet phldrT="[Text]"/>
      <dgm:spPr/>
      <dgm:t>
        <a:bodyPr/>
        <a:lstStyle/>
        <a:p>
          <a:r>
            <a:rPr lang="en-US" b="1" dirty="0"/>
            <a:t>Promotes Health Across Generations.</a:t>
          </a:r>
          <a:r>
            <a:rPr lang="en-US" dirty="0"/>
            <a:t> </a:t>
          </a:r>
        </a:p>
      </dgm:t>
    </dgm:pt>
    <dgm:pt modelId="{5187A171-C50E-BC43-88C4-BE2765E2A536}" type="sibTrans" cxnId="{859A0253-F05F-C843-8D89-6CF41FA3E64F}">
      <dgm:prSet/>
      <dgm:spPr/>
      <dgm:t>
        <a:bodyPr/>
        <a:lstStyle/>
        <a:p>
          <a:endParaRPr lang="en-US"/>
        </a:p>
      </dgm:t>
    </dgm:pt>
    <dgm:pt modelId="{340A2C40-CED6-A445-8E4B-7E6780D80152}" type="parTrans" cxnId="{859A0253-F05F-C843-8D89-6CF41FA3E64F}">
      <dgm:prSet/>
      <dgm:spPr/>
      <dgm:t>
        <a:bodyPr/>
        <a:lstStyle/>
        <a:p>
          <a:endParaRPr lang="en-US"/>
        </a:p>
      </dgm:t>
    </dgm:pt>
    <dgm:pt modelId="{86C52552-2120-478C-B326-C12F46793A7F}">
      <dgm:prSet/>
      <dgm:spPr/>
      <dgm:t>
        <a:bodyPr/>
        <a:lstStyle/>
        <a:p>
          <a:r>
            <a:rPr lang="en-US" b="1"/>
            <a:t>Translates Knowledge into Action.</a:t>
          </a:r>
          <a:r>
            <a:rPr lang="en-US"/>
            <a:t>  </a:t>
          </a:r>
        </a:p>
      </dgm:t>
    </dgm:pt>
    <dgm:pt modelId="{36E78C18-D3ED-4F4C-A5FB-FF8B959C9AD9}" type="parTrans" cxnId="{536F5D81-F5DC-420F-A6A4-52B4790D9C70}">
      <dgm:prSet/>
      <dgm:spPr/>
      <dgm:t>
        <a:bodyPr/>
        <a:lstStyle/>
        <a:p>
          <a:endParaRPr lang="en-US"/>
        </a:p>
      </dgm:t>
    </dgm:pt>
    <dgm:pt modelId="{250FC2E5-EB3D-4590-ACB4-1390BAA271EE}" type="sibTrans" cxnId="{536F5D81-F5DC-420F-A6A4-52B4790D9C70}">
      <dgm:prSet/>
      <dgm:spPr/>
      <dgm:t>
        <a:bodyPr/>
        <a:lstStyle/>
        <a:p>
          <a:endParaRPr lang="en-US"/>
        </a:p>
      </dgm:t>
    </dgm:pt>
    <dgm:pt modelId="{B04D5696-00A0-2F46-AF2D-844CF4905138}" type="pres">
      <dgm:prSet presAssocID="{DD51CF9F-5564-5949-855A-40D1990C1817}" presName="Name0" presStyleCnt="0">
        <dgm:presLayoutVars>
          <dgm:dir/>
          <dgm:animLvl val="lvl"/>
          <dgm:resizeHandles val="exact"/>
        </dgm:presLayoutVars>
      </dgm:prSet>
      <dgm:spPr/>
    </dgm:pt>
    <dgm:pt modelId="{7E0602CE-DD8E-574D-93D0-F3F9A723BC65}" type="pres">
      <dgm:prSet presAssocID="{6500DC90-7C00-2140-9B33-EA9D2172458F}" presName="linNode" presStyleCnt="0"/>
      <dgm:spPr/>
    </dgm:pt>
    <dgm:pt modelId="{8D8C2C08-146E-2A48-AB87-1747C6AF2550}" type="pres">
      <dgm:prSet presAssocID="{6500DC90-7C00-2140-9B33-EA9D2172458F}" presName="parentText" presStyleLbl="node1" presStyleIdx="0" presStyleCnt="5" custScaleX="277778" custScaleY="116598" custLinFactNeighborX="407" custLinFactNeighborY="21462">
        <dgm:presLayoutVars>
          <dgm:chMax val="1"/>
          <dgm:bulletEnabled val="1"/>
        </dgm:presLayoutVars>
      </dgm:prSet>
      <dgm:spPr/>
      <dgm:t>
        <a:bodyPr/>
        <a:lstStyle/>
        <a:p>
          <a:endParaRPr lang="en-US"/>
        </a:p>
      </dgm:t>
    </dgm:pt>
    <dgm:pt modelId="{A57E8FE1-E11A-0F45-AB1E-240E0CFA1D1D}" type="pres">
      <dgm:prSet presAssocID="{E2CCA2A1-8BBC-F746-ABD8-AA4AEB6C3CB9}" presName="sp" presStyleCnt="0"/>
      <dgm:spPr/>
    </dgm:pt>
    <dgm:pt modelId="{6B3704C2-036B-104A-9C20-530D2E77F8D8}" type="pres">
      <dgm:prSet presAssocID="{FE90AC1B-AC69-D043-91EF-9BA4BB60B5AD}" presName="linNode" presStyleCnt="0"/>
      <dgm:spPr/>
    </dgm:pt>
    <dgm:pt modelId="{4D96BB21-D5B2-7044-B5F3-6048682ED2CA}" type="pres">
      <dgm:prSet presAssocID="{FE90AC1B-AC69-D043-91EF-9BA4BB60B5AD}" presName="parentText" presStyleLbl="node1" presStyleIdx="1" presStyleCnt="5" custScaleX="277778" custLinFactNeighborX="-136" custLinFactNeighborY="12403">
        <dgm:presLayoutVars>
          <dgm:chMax val="1"/>
          <dgm:bulletEnabled val="1"/>
        </dgm:presLayoutVars>
      </dgm:prSet>
      <dgm:spPr/>
      <dgm:t>
        <a:bodyPr/>
        <a:lstStyle/>
        <a:p>
          <a:endParaRPr lang="en-US"/>
        </a:p>
      </dgm:t>
    </dgm:pt>
    <dgm:pt modelId="{3C0529B1-17E3-AE44-BAF7-395E371A5A73}" type="pres">
      <dgm:prSet presAssocID="{060F7C67-B723-F043-BC2B-C6F8974DB8CE}" presName="sp" presStyleCnt="0"/>
      <dgm:spPr/>
    </dgm:pt>
    <dgm:pt modelId="{D3B4EBCA-6FDF-404A-8C91-FAF00EA93F9A}" type="pres">
      <dgm:prSet presAssocID="{895D169C-6793-2E44-8ABC-CD5F8C997817}" presName="linNode" presStyleCnt="0"/>
      <dgm:spPr/>
    </dgm:pt>
    <dgm:pt modelId="{D298B0D5-0AE2-6A4B-9064-9A933514E1B9}" type="pres">
      <dgm:prSet presAssocID="{895D169C-6793-2E44-8ABC-CD5F8C997817}" presName="parentText" presStyleLbl="node1" presStyleIdx="2" presStyleCnt="5" custScaleX="277778">
        <dgm:presLayoutVars>
          <dgm:chMax val="1"/>
          <dgm:bulletEnabled val="1"/>
        </dgm:presLayoutVars>
      </dgm:prSet>
      <dgm:spPr/>
      <dgm:t>
        <a:bodyPr/>
        <a:lstStyle/>
        <a:p>
          <a:endParaRPr lang="en-US"/>
        </a:p>
      </dgm:t>
    </dgm:pt>
    <dgm:pt modelId="{6F8F4489-E7F2-EA43-8133-1307FE95E72E}" type="pres">
      <dgm:prSet presAssocID="{8642DA1B-B77C-2049-8B16-F17C513CB158}" presName="sp" presStyleCnt="0"/>
      <dgm:spPr/>
    </dgm:pt>
    <dgm:pt modelId="{EF154F7A-0D75-B44E-80CB-58F2F3BCEE94}" type="pres">
      <dgm:prSet presAssocID="{7FCDAAB4-E450-9B4B-AFDD-D3E204BB22E6}" presName="linNode" presStyleCnt="0"/>
      <dgm:spPr/>
    </dgm:pt>
    <dgm:pt modelId="{F704A6A6-0F52-B941-B35A-0D5D345FA89A}" type="pres">
      <dgm:prSet presAssocID="{7FCDAAB4-E450-9B4B-AFDD-D3E204BB22E6}" presName="parentText" presStyleLbl="node1" presStyleIdx="3" presStyleCnt="5" custScaleX="277778" custLinFactNeighborY="-17403">
        <dgm:presLayoutVars>
          <dgm:chMax val="1"/>
          <dgm:bulletEnabled val="1"/>
        </dgm:presLayoutVars>
      </dgm:prSet>
      <dgm:spPr/>
      <dgm:t>
        <a:bodyPr/>
        <a:lstStyle/>
        <a:p>
          <a:endParaRPr lang="en-US"/>
        </a:p>
      </dgm:t>
    </dgm:pt>
    <dgm:pt modelId="{823ECDA6-C84F-4335-B2AC-230B4954C4EE}" type="pres">
      <dgm:prSet presAssocID="{5187A171-C50E-BC43-88C4-BE2765E2A536}" presName="sp" presStyleCnt="0"/>
      <dgm:spPr/>
    </dgm:pt>
    <dgm:pt modelId="{149A5A2C-7C42-4D9B-860B-182BFD6F6512}" type="pres">
      <dgm:prSet presAssocID="{86C52552-2120-478C-B326-C12F46793A7F}" presName="linNode" presStyleCnt="0"/>
      <dgm:spPr/>
    </dgm:pt>
    <dgm:pt modelId="{01646DA7-50BF-47B8-B692-18C46D020073}" type="pres">
      <dgm:prSet presAssocID="{86C52552-2120-478C-B326-C12F46793A7F}" presName="parentText" presStyleLbl="node1" presStyleIdx="4" presStyleCnt="5" custScaleX="278049" custScaleY="71845" custLinFactNeighborY="-27154">
        <dgm:presLayoutVars>
          <dgm:chMax val="1"/>
          <dgm:bulletEnabled val="1"/>
        </dgm:presLayoutVars>
      </dgm:prSet>
      <dgm:spPr/>
      <dgm:t>
        <a:bodyPr/>
        <a:lstStyle/>
        <a:p>
          <a:endParaRPr lang="en-US"/>
        </a:p>
      </dgm:t>
    </dgm:pt>
  </dgm:ptLst>
  <dgm:cxnLst>
    <dgm:cxn modelId="{9F8D4E09-991E-EA42-B2D2-24BE0CAF593C}" srcId="{DD51CF9F-5564-5949-855A-40D1990C1817}" destId="{FE90AC1B-AC69-D043-91EF-9BA4BB60B5AD}" srcOrd="1" destOrd="0" parTransId="{36756908-CBFF-1646-B106-F01131DDCFE8}" sibTransId="{060F7C67-B723-F043-BC2B-C6F8974DB8CE}"/>
    <dgm:cxn modelId="{859A0253-F05F-C843-8D89-6CF41FA3E64F}" srcId="{DD51CF9F-5564-5949-855A-40D1990C1817}" destId="{7FCDAAB4-E450-9B4B-AFDD-D3E204BB22E6}" srcOrd="3" destOrd="0" parTransId="{340A2C40-CED6-A445-8E4B-7E6780D80152}" sibTransId="{5187A171-C50E-BC43-88C4-BE2765E2A536}"/>
    <dgm:cxn modelId="{A5E63790-E63D-4620-8232-B5EF5D59A991}" type="presOf" srcId="{7FCDAAB4-E450-9B4B-AFDD-D3E204BB22E6}" destId="{F704A6A6-0F52-B941-B35A-0D5D345FA89A}" srcOrd="0" destOrd="0" presId="urn:microsoft.com/office/officeart/2005/8/layout/vList5"/>
    <dgm:cxn modelId="{0525631B-A3FB-E64A-A940-00C1EC05B132}" srcId="{DD51CF9F-5564-5949-855A-40D1990C1817}" destId="{6500DC90-7C00-2140-9B33-EA9D2172458F}" srcOrd="0" destOrd="0" parTransId="{BC7E1590-3FAC-8E42-A9E2-6618DAFBAA46}" sibTransId="{E2CCA2A1-8BBC-F746-ABD8-AA4AEB6C3CB9}"/>
    <dgm:cxn modelId="{A149D419-4520-264C-8501-F01C2C6CAE6C}" srcId="{DD51CF9F-5564-5949-855A-40D1990C1817}" destId="{895D169C-6793-2E44-8ABC-CD5F8C997817}" srcOrd="2" destOrd="0" parTransId="{D618BFA3-97E8-9A47-B03A-104AA1226D61}" sibTransId="{8642DA1B-B77C-2049-8B16-F17C513CB158}"/>
    <dgm:cxn modelId="{536F5D81-F5DC-420F-A6A4-52B4790D9C70}" srcId="{DD51CF9F-5564-5949-855A-40D1990C1817}" destId="{86C52552-2120-478C-B326-C12F46793A7F}" srcOrd="4" destOrd="0" parTransId="{36E78C18-D3ED-4F4C-A5FB-FF8B959C9AD9}" sibTransId="{250FC2E5-EB3D-4590-ACB4-1390BAA271EE}"/>
    <dgm:cxn modelId="{9FA264CC-610B-4779-9F7A-E06AC5821CF1}" type="presOf" srcId="{86C52552-2120-478C-B326-C12F46793A7F}" destId="{01646DA7-50BF-47B8-B692-18C46D020073}" srcOrd="0" destOrd="0" presId="urn:microsoft.com/office/officeart/2005/8/layout/vList5"/>
    <dgm:cxn modelId="{7B546715-DB28-4AE6-A62F-C732688ABBF9}" type="presOf" srcId="{FE90AC1B-AC69-D043-91EF-9BA4BB60B5AD}" destId="{4D96BB21-D5B2-7044-B5F3-6048682ED2CA}" srcOrd="0" destOrd="0" presId="urn:microsoft.com/office/officeart/2005/8/layout/vList5"/>
    <dgm:cxn modelId="{9B6C7DE2-7614-4768-BC28-12EF6093215A}" type="presOf" srcId="{DD51CF9F-5564-5949-855A-40D1990C1817}" destId="{B04D5696-00A0-2F46-AF2D-844CF4905138}" srcOrd="0" destOrd="0" presId="urn:microsoft.com/office/officeart/2005/8/layout/vList5"/>
    <dgm:cxn modelId="{34121240-A6C1-43A2-A17F-C57E92553E7D}" type="presOf" srcId="{6500DC90-7C00-2140-9B33-EA9D2172458F}" destId="{8D8C2C08-146E-2A48-AB87-1747C6AF2550}" srcOrd="0" destOrd="0" presId="urn:microsoft.com/office/officeart/2005/8/layout/vList5"/>
    <dgm:cxn modelId="{4F3F45D8-1416-421D-B5EB-A479080F49C3}" type="presOf" srcId="{895D169C-6793-2E44-8ABC-CD5F8C997817}" destId="{D298B0D5-0AE2-6A4B-9064-9A933514E1B9}" srcOrd="0" destOrd="0" presId="urn:microsoft.com/office/officeart/2005/8/layout/vList5"/>
    <dgm:cxn modelId="{770C9C45-5AE9-4366-9195-4551E2F10D5A}" type="presParOf" srcId="{B04D5696-00A0-2F46-AF2D-844CF4905138}" destId="{7E0602CE-DD8E-574D-93D0-F3F9A723BC65}" srcOrd="0" destOrd="0" presId="urn:microsoft.com/office/officeart/2005/8/layout/vList5"/>
    <dgm:cxn modelId="{720957A1-59AC-4DA3-8ADA-90ACB89E1D1C}" type="presParOf" srcId="{7E0602CE-DD8E-574D-93D0-F3F9A723BC65}" destId="{8D8C2C08-146E-2A48-AB87-1747C6AF2550}" srcOrd="0" destOrd="0" presId="urn:microsoft.com/office/officeart/2005/8/layout/vList5"/>
    <dgm:cxn modelId="{2F830555-0168-43F9-B046-46584C47E048}" type="presParOf" srcId="{B04D5696-00A0-2F46-AF2D-844CF4905138}" destId="{A57E8FE1-E11A-0F45-AB1E-240E0CFA1D1D}" srcOrd="1" destOrd="0" presId="urn:microsoft.com/office/officeart/2005/8/layout/vList5"/>
    <dgm:cxn modelId="{4D9ED6F6-0462-4773-ACAB-DC1653B49603}" type="presParOf" srcId="{B04D5696-00A0-2F46-AF2D-844CF4905138}" destId="{6B3704C2-036B-104A-9C20-530D2E77F8D8}" srcOrd="2" destOrd="0" presId="urn:microsoft.com/office/officeart/2005/8/layout/vList5"/>
    <dgm:cxn modelId="{8066B3F9-213C-4FC3-95B4-F0F4F084E1A0}" type="presParOf" srcId="{6B3704C2-036B-104A-9C20-530D2E77F8D8}" destId="{4D96BB21-D5B2-7044-B5F3-6048682ED2CA}" srcOrd="0" destOrd="0" presId="urn:microsoft.com/office/officeart/2005/8/layout/vList5"/>
    <dgm:cxn modelId="{8E6549A8-F341-48EC-8155-EAC8975868CF}" type="presParOf" srcId="{B04D5696-00A0-2F46-AF2D-844CF4905138}" destId="{3C0529B1-17E3-AE44-BAF7-395E371A5A73}" srcOrd="3" destOrd="0" presId="urn:microsoft.com/office/officeart/2005/8/layout/vList5"/>
    <dgm:cxn modelId="{150F52F4-B4BD-4D76-842C-3009FE4AD67E}" type="presParOf" srcId="{B04D5696-00A0-2F46-AF2D-844CF4905138}" destId="{D3B4EBCA-6FDF-404A-8C91-FAF00EA93F9A}" srcOrd="4" destOrd="0" presId="urn:microsoft.com/office/officeart/2005/8/layout/vList5"/>
    <dgm:cxn modelId="{41D58112-A094-4292-9B52-8662E3A017A6}" type="presParOf" srcId="{D3B4EBCA-6FDF-404A-8C91-FAF00EA93F9A}" destId="{D298B0D5-0AE2-6A4B-9064-9A933514E1B9}" srcOrd="0" destOrd="0" presId="urn:microsoft.com/office/officeart/2005/8/layout/vList5"/>
    <dgm:cxn modelId="{5E055C54-FE92-4A35-97E7-31C1D095DE35}" type="presParOf" srcId="{B04D5696-00A0-2F46-AF2D-844CF4905138}" destId="{6F8F4489-E7F2-EA43-8133-1307FE95E72E}" srcOrd="5" destOrd="0" presId="urn:microsoft.com/office/officeart/2005/8/layout/vList5"/>
    <dgm:cxn modelId="{516E92F9-3CDA-4548-964C-35B4F042014B}" type="presParOf" srcId="{B04D5696-00A0-2F46-AF2D-844CF4905138}" destId="{EF154F7A-0D75-B44E-80CB-58F2F3BCEE94}" srcOrd="6" destOrd="0" presId="urn:microsoft.com/office/officeart/2005/8/layout/vList5"/>
    <dgm:cxn modelId="{DDFF8029-B214-4561-B80E-E47D2E34C8D9}" type="presParOf" srcId="{EF154F7A-0D75-B44E-80CB-58F2F3BCEE94}" destId="{F704A6A6-0F52-B941-B35A-0D5D345FA89A}" srcOrd="0" destOrd="0" presId="urn:microsoft.com/office/officeart/2005/8/layout/vList5"/>
    <dgm:cxn modelId="{778E8F36-00D3-4A77-BB96-9B791453F712}" type="presParOf" srcId="{B04D5696-00A0-2F46-AF2D-844CF4905138}" destId="{823ECDA6-C84F-4335-B2AC-230B4954C4EE}" srcOrd="7" destOrd="0" presId="urn:microsoft.com/office/officeart/2005/8/layout/vList5"/>
    <dgm:cxn modelId="{485FCC2C-28E1-4DCB-96B7-9A54D9C93BFC}" type="presParOf" srcId="{B04D5696-00A0-2F46-AF2D-844CF4905138}" destId="{149A5A2C-7C42-4D9B-860B-182BFD6F6512}" srcOrd="8" destOrd="0" presId="urn:microsoft.com/office/officeart/2005/8/layout/vList5"/>
    <dgm:cxn modelId="{990E00D8-CD1B-47BD-AAD4-7B0F968EB0B5}" type="presParOf" srcId="{149A5A2C-7C42-4D9B-860B-182BFD6F6512}" destId="{01646DA7-50BF-47B8-B692-18C46D020073}" srcOrd="0"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8C2C08-146E-2A48-AB87-1747C6AF2550}">
      <dsp:nvSpPr>
        <dsp:cNvPr id="0" name=""/>
        <dsp:cNvSpPr/>
      </dsp:nvSpPr>
      <dsp:spPr>
        <a:xfrm>
          <a:off x="12039" y="205406"/>
          <a:ext cx="8213540" cy="1106214"/>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1" kern="1200" dirty="0"/>
            <a:t>Prioritizes Prevention and Management of Chronic Conditions.</a:t>
          </a:r>
          <a:r>
            <a:rPr lang="en-US" sz="2600" kern="1200" dirty="0"/>
            <a:t> </a:t>
          </a:r>
        </a:p>
      </dsp:txBody>
      <dsp:txXfrm>
        <a:off x="66040" y="259407"/>
        <a:ext cx="8105538" cy="998212"/>
      </dsp:txXfrm>
    </dsp:sp>
    <dsp:sp modelId="{4D96BB21-D5B2-7044-B5F3-6048682ED2CA}">
      <dsp:nvSpPr>
        <dsp:cNvPr id="0" name=""/>
        <dsp:cNvSpPr/>
      </dsp:nvSpPr>
      <dsp:spPr>
        <a:xfrm>
          <a:off x="0" y="1273112"/>
          <a:ext cx="8221569" cy="948742"/>
        </a:xfrm>
        <a:prstGeom prst="roundRect">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1" kern="1200" dirty="0"/>
            <a:t>Encourages Continued Innovation in Treatment and Delivery of Health Care. </a:t>
          </a:r>
          <a:endParaRPr lang="en-US" sz="2600" kern="1200" dirty="0"/>
        </a:p>
      </dsp:txBody>
      <dsp:txXfrm>
        <a:off x="46314" y="1319426"/>
        <a:ext cx="8128941" cy="856114"/>
      </dsp:txXfrm>
    </dsp:sp>
    <dsp:sp modelId="{D298B0D5-0AE2-6A4B-9064-9A933514E1B9}">
      <dsp:nvSpPr>
        <dsp:cNvPr id="0" name=""/>
        <dsp:cNvSpPr/>
      </dsp:nvSpPr>
      <dsp:spPr>
        <a:xfrm>
          <a:off x="4" y="2151619"/>
          <a:ext cx="8221569" cy="948742"/>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1" kern="1200" dirty="0"/>
            <a:t>Improves Access to Recommended Care.</a:t>
          </a:r>
          <a:r>
            <a:rPr lang="en-US" sz="2600" kern="1200" dirty="0"/>
            <a:t> </a:t>
          </a:r>
        </a:p>
      </dsp:txBody>
      <dsp:txXfrm>
        <a:off x="46318" y="2197933"/>
        <a:ext cx="8128941" cy="856114"/>
      </dsp:txXfrm>
    </dsp:sp>
    <dsp:sp modelId="{F704A6A6-0F52-B941-B35A-0D5D345FA89A}">
      <dsp:nvSpPr>
        <dsp:cNvPr id="0" name=""/>
        <dsp:cNvSpPr/>
      </dsp:nvSpPr>
      <dsp:spPr>
        <a:xfrm>
          <a:off x="4" y="2982689"/>
          <a:ext cx="8221569" cy="948742"/>
        </a:xfrm>
        <a:prstGeom prst="roundRect">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1" kern="1200" dirty="0"/>
            <a:t>Promotes Health Across Generations.</a:t>
          </a:r>
          <a:r>
            <a:rPr lang="en-US" sz="2600" kern="1200" dirty="0"/>
            <a:t> </a:t>
          </a:r>
        </a:p>
      </dsp:txBody>
      <dsp:txXfrm>
        <a:off x="46318" y="3029003"/>
        <a:ext cx="8128941" cy="856114"/>
      </dsp:txXfrm>
    </dsp:sp>
    <dsp:sp modelId="{01646DA7-50BF-47B8-B692-18C46D020073}">
      <dsp:nvSpPr>
        <dsp:cNvPr id="0" name=""/>
        <dsp:cNvSpPr/>
      </dsp:nvSpPr>
      <dsp:spPr>
        <a:xfrm>
          <a:off x="4" y="3886357"/>
          <a:ext cx="8229590" cy="681624"/>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1" kern="1200"/>
            <a:t>Translates Knowledge into Action.</a:t>
          </a:r>
          <a:r>
            <a:rPr lang="en-US" sz="2600" kern="1200"/>
            <a:t>  </a:t>
          </a:r>
        </a:p>
      </dsp:txBody>
      <dsp:txXfrm>
        <a:off x="33278" y="3919631"/>
        <a:ext cx="8163042" cy="61507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3BB561-BDD7-486C-94D8-9C3FCCB73372}" type="datetimeFigureOut">
              <a:rPr lang="en-US" smtClean="0"/>
              <a:pPr/>
              <a:t>11/13/2017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867AF0-B7B2-40E2-A085-08D509E03A92}" type="slidenum">
              <a:rPr lang="en-US" smtClean="0"/>
              <a:pPr/>
              <a:t>‹#›</a:t>
            </a:fld>
            <a:endParaRPr lang="en-US"/>
          </a:p>
        </p:txBody>
      </p:sp>
    </p:spTree>
    <p:extLst>
      <p:ext uri="{BB962C8B-B14F-4D97-AF65-F5344CB8AC3E}">
        <p14:creationId xmlns:p14="http://schemas.microsoft.com/office/powerpoint/2010/main" val="2368477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867AF0-B7B2-40E2-A085-08D509E03A9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867AF0-B7B2-40E2-A085-08D509E03A92}" type="slidenum">
              <a:rPr lang="en-US" smtClean="0"/>
              <a:pPr/>
              <a:t>10</a:t>
            </a:fld>
            <a:endParaRPr lang="en-US"/>
          </a:p>
        </p:txBody>
      </p:sp>
    </p:spTree>
    <p:extLst>
      <p:ext uri="{BB962C8B-B14F-4D97-AF65-F5344CB8AC3E}">
        <p14:creationId xmlns:p14="http://schemas.microsoft.com/office/powerpoint/2010/main" val="655143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867AF0-B7B2-40E2-A085-08D509E03A92}" type="slidenum">
              <a:rPr lang="en-US" smtClean="0"/>
              <a:pPr/>
              <a:t>11</a:t>
            </a:fld>
            <a:endParaRPr lang="en-US"/>
          </a:p>
        </p:txBody>
      </p:sp>
    </p:spTree>
    <p:extLst>
      <p:ext uri="{BB962C8B-B14F-4D97-AF65-F5344CB8AC3E}">
        <p14:creationId xmlns:p14="http://schemas.microsoft.com/office/powerpoint/2010/main" val="1105504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867AF0-B7B2-40E2-A085-08D509E03A9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lvl="0"/>
            <a:r>
              <a:rPr lang="en-US" sz="1200" b="1" dirty="0"/>
              <a:t>Prioritizes Prevention and Management of Chronic Conditions.</a:t>
            </a:r>
            <a:r>
              <a:rPr lang="en-US" sz="1200" dirty="0"/>
              <a:t>  Our health care system needs reforms that align incentives to encourage payers, providers, employers, and individuals to better prevent, detect, treat, and manage chronic diseases – both physical and mental – before they become an acute problem.  Special attention should be paid to patients with multiple chronic conditions who consume the majority of the nation’s healthcare spending. </a:t>
            </a:r>
          </a:p>
          <a:p>
            <a:pPr lvl="0"/>
            <a:endParaRPr lang="en-US" sz="1200" dirty="0"/>
          </a:p>
          <a:p>
            <a:pPr lvl="0"/>
            <a:r>
              <a:rPr lang="en-US" sz="1200" b="1" dirty="0"/>
              <a:t>Encourages Continued Innovation in Treatment and Delivery of Health Care.  </a:t>
            </a:r>
            <a:r>
              <a:rPr lang="en-US" sz="1200" dirty="0"/>
              <a:t>Our health care system must be structured to improve the health of Americans by supporting innovations that enhance the quality of care delivered and health outcomes achieved.  Continued research is needed in these areas, as well as improving care coordination and leveraging the potential of health IT and real world data. </a:t>
            </a:r>
          </a:p>
          <a:p>
            <a:pPr lvl="0"/>
            <a:endParaRPr lang="en-US" sz="1200" dirty="0"/>
          </a:p>
          <a:p>
            <a:pPr lvl="0"/>
            <a:r>
              <a:rPr lang="en-US" sz="1200" b="1" dirty="0"/>
              <a:t>Improves Access to Recommended Care.</a:t>
            </a:r>
            <a:r>
              <a:rPr lang="en-US" sz="1200" dirty="0"/>
              <a:t>  To put Americans in the best position to effectively and efficiently prevent and manage chronic disease, every American should have coverage that provides affordable access to care recommended by his or her health care provider.  </a:t>
            </a:r>
          </a:p>
          <a:p>
            <a:pPr lvl="0"/>
            <a:endParaRPr lang="en-US" sz="1200" dirty="0"/>
          </a:p>
          <a:p>
            <a:pPr lvl="0"/>
            <a:r>
              <a:rPr lang="en-US" sz="1200" b="1" dirty="0"/>
              <a:t>Promotes Health Across Generations.</a:t>
            </a:r>
            <a:r>
              <a:rPr lang="en-US" sz="1200" dirty="0"/>
              <a:t>  Younger Americans are suffering from preventable chronic diseases at higher rates than their parents.  Preventive efforts in childhood should emphasize healthy behaviors to encourage lifelong health promotion.  Poor health lowers earning potential in adulthood and depresses our economy overall.  Older Americans are entering Medicare with higher rates of chronic diseases and an alarming and growing number have more than one chronic condition.  That means higher medical costs for Medicare and a lower quality of life for seniors.  </a:t>
            </a:r>
          </a:p>
          <a:p>
            <a:pPr lvl="0"/>
            <a:endParaRPr lang="en-US" sz="1200" dirty="0"/>
          </a:p>
          <a:p>
            <a:pPr lvl="0"/>
            <a:r>
              <a:rPr lang="en-US" sz="1200" b="1" dirty="0"/>
              <a:t>Translates Knowledge into Action.</a:t>
            </a:r>
            <a:r>
              <a:rPr lang="en-US" sz="1200" dirty="0"/>
              <a:t>  In communities across the nation, people have developed innovative programs that promote wellness and prevent and manage disease. We aren’t doing enough to tap into that knowledge and replicate programs that work nationwide.   We must also put knowledge to better use to eliminate health disparities.</a:t>
            </a:r>
          </a:p>
          <a:p>
            <a:endParaRPr lang="en-US" dirty="0"/>
          </a:p>
        </p:txBody>
      </p:sp>
      <p:sp>
        <p:nvSpPr>
          <p:cNvPr id="4" name="Slide Number Placeholder 3"/>
          <p:cNvSpPr>
            <a:spLocks noGrp="1"/>
          </p:cNvSpPr>
          <p:nvPr>
            <p:ph type="sldNum" sz="quarter" idx="10"/>
          </p:nvPr>
        </p:nvSpPr>
        <p:spPr/>
        <p:txBody>
          <a:bodyPr/>
          <a:lstStyle/>
          <a:p>
            <a:fld id="{64867AF0-B7B2-40E2-A085-08D509E03A9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867AF0-B7B2-40E2-A085-08D509E03A92}" type="slidenum">
              <a:rPr lang="en-US" smtClean="0"/>
              <a:pPr/>
              <a:t>4</a:t>
            </a:fld>
            <a:endParaRPr lang="en-US"/>
          </a:p>
        </p:txBody>
      </p:sp>
    </p:spTree>
    <p:extLst>
      <p:ext uri="{BB962C8B-B14F-4D97-AF65-F5344CB8AC3E}">
        <p14:creationId xmlns:p14="http://schemas.microsoft.com/office/powerpoint/2010/main" val="3283648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867AF0-B7B2-40E2-A085-08D509E03A9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867AF0-B7B2-40E2-A085-08D509E03A92}" type="slidenum">
              <a:rPr lang="en-US" smtClean="0"/>
              <a:pPr/>
              <a:t>6</a:t>
            </a:fld>
            <a:endParaRPr lang="en-US"/>
          </a:p>
        </p:txBody>
      </p:sp>
    </p:spTree>
    <p:extLst>
      <p:ext uri="{BB962C8B-B14F-4D97-AF65-F5344CB8AC3E}">
        <p14:creationId xmlns:p14="http://schemas.microsoft.com/office/powerpoint/2010/main" val="1375294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867AF0-B7B2-40E2-A085-08D509E03A9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867AF0-B7B2-40E2-A085-08D509E03A9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867AF0-B7B2-40E2-A085-08D509E03A92}" type="slidenum">
              <a:rPr lang="en-US" smtClean="0"/>
              <a:pPr/>
              <a:t>9</a:t>
            </a:fld>
            <a:endParaRPr lang="en-US"/>
          </a:p>
        </p:txBody>
      </p:sp>
    </p:spTree>
    <p:extLst>
      <p:ext uri="{BB962C8B-B14F-4D97-AF65-F5344CB8AC3E}">
        <p14:creationId xmlns:p14="http://schemas.microsoft.com/office/powerpoint/2010/main" val="655143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93ADE4A-7FB6-453E-94CD-1C60D1C711F6}" type="datetimeFigureOut">
              <a:rPr lang="en-US" smtClean="0"/>
              <a:pPr/>
              <a:t>11/13/2017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D95CAE-FA7B-434E-B558-BD097C4CDA2E}" type="slidenum">
              <a:rPr lang="en-US" smtClean="0"/>
              <a:pPr/>
              <a:t>‹#›</a:t>
            </a:fld>
            <a:endParaRPr lang="en-US"/>
          </a:p>
        </p:txBody>
      </p:sp>
    </p:spTree>
    <p:extLst>
      <p:ext uri="{BB962C8B-B14F-4D97-AF65-F5344CB8AC3E}">
        <p14:creationId xmlns:p14="http://schemas.microsoft.com/office/powerpoint/2010/main" val="1446841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3ADE4A-7FB6-453E-94CD-1C60D1C711F6}" type="datetimeFigureOut">
              <a:rPr lang="en-US" smtClean="0"/>
              <a:pPr/>
              <a:t>11/13/2017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D95CAE-FA7B-434E-B558-BD097C4CDA2E}" type="slidenum">
              <a:rPr lang="en-US" smtClean="0"/>
              <a:pPr/>
              <a:t>‹#›</a:t>
            </a:fld>
            <a:endParaRPr lang="en-US"/>
          </a:p>
        </p:txBody>
      </p:sp>
    </p:spTree>
    <p:extLst>
      <p:ext uri="{BB962C8B-B14F-4D97-AF65-F5344CB8AC3E}">
        <p14:creationId xmlns:p14="http://schemas.microsoft.com/office/powerpoint/2010/main" val="3127114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3ADE4A-7FB6-453E-94CD-1C60D1C711F6}" type="datetimeFigureOut">
              <a:rPr lang="en-US" smtClean="0"/>
              <a:pPr/>
              <a:t>11/13/2017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D95CAE-FA7B-434E-B558-BD097C4CDA2E}" type="slidenum">
              <a:rPr lang="en-US" smtClean="0"/>
              <a:pPr/>
              <a:t>‹#›</a:t>
            </a:fld>
            <a:endParaRPr lang="en-US"/>
          </a:p>
        </p:txBody>
      </p:sp>
    </p:spTree>
    <p:extLst>
      <p:ext uri="{BB962C8B-B14F-4D97-AF65-F5344CB8AC3E}">
        <p14:creationId xmlns:p14="http://schemas.microsoft.com/office/powerpoint/2010/main" val="3595508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3ADE4A-7FB6-453E-94CD-1C60D1C711F6}" type="datetimeFigureOut">
              <a:rPr lang="en-US" smtClean="0"/>
              <a:pPr/>
              <a:t>11/13/2017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D95CAE-FA7B-434E-B558-BD097C4CDA2E}" type="slidenum">
              <a:rPr lang="en-US" smtClean="0"/>
              <a:pPr/>
              <a:t>‹#›</a:t>
            </a:fld>
            <a:endParaRPr lang="en-US"/>
          </a:p>
        </p:txBody>
      </p:sp>
    </p:spTree>
    <p:extLst>
      <p:ext uri="{BB962C8B-B14F-4D97-AF65-F5344CB8AC3E}">
        <p14:creationId xmlns:p14="http://schemas.microsoft.com/office/powerpoint/2010/main" val="724188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3ADE4A-7FB6-453E-94CD-1C60D1C711F6}" type="datetimeFigureOut">
              <a:rPr lang="en-US" smtClean="0"/>
              <a:pPr/>
              <a:t>11/13/2017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D95CAE-FA7B-434E-B558-BD097C4CDA2E}" type="slidenum">
              <a:rPr lang="en-US" smtClean="0"/>
              <a:pPr/>
              <a:t>‹#›</a:t>
            </a:fld>
            <a:endParaRPr lang="en-US"/>
          </a:p>
        </p:txBody>
      </p:sp>
    </p:spTree>
    <p:extLst>
      <p:ext uri="{BB962C8B-B14F-4D97-AF65-F5344CB8AC3E}">
        <p14:creationId xmlns:p14="http://schemas.microsoft.com/office/powerpoint/2010/main" val="3652486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3ADE4A-7FB6-453E-94CD-1C60D1C711F6}" type="datetimeFigureOut">
              <a:rPr lang="en-US" smtClean="0"/>
              <a:pPr/>
              <a:t>11/13/2017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D95CAE-FA7B-434E-B558-BD097C4CDA2E}" type="slidenum">
              <a:rPr lang="en-US" smtClean="0"/>
              <a:pPr/>
              <a:t>‹#›</a:t>
            </a:fld>
            <a:endParaRPr lang="en-US"/>
          </a:p>
        </p:txBody>
      </p:sp>
    </p:spTree>
    <p:extLst>
      <p:ext uri="{BB962C8B-B14F-4D97-AF65-F5344CB8AC3E}">
        <p14:creationId xmlns:p14="http://schemas.microsoft.com/office/powerpoint/2010/main" val="804100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3ADE4A-7FB6-453E-94CD-1C60D1C711F6}" type="datetimeFigureOut">
              <a:rPr lang="en-US" smtClean="0"/>
              <a:pPr/>
              <a:t>11/13/2017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D95CAE-FA7B-434E-B558-BD097C4CDA2E}" type="slidenum">
              <a:rPr lang="en-US" smtClean="0"/>
              <a:pPr/>
              <a:t>‹#›</a:t>
            </a:fld>
            <a:endParaRPr lang="en-US"/>
          </a:p>
        </p:txBody>
      </p:sp>
    </p:spTree>
    <p:extLst>
      <p:ext uri="{BB962C8B-B14F-4D97-AF65-F5344CB8AC3E}">
        <p14:creationId xmlns:p14="http://schemas.microsoft.com/office/powerpoint/2010/main" val="2912430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3ADE4A-7FB6-453E-94CD-1C60D1C711F6}" type="datetimeFigureOut">
              <a:rPr lang="en-US" smtClean="0"/>
              <a:pPr/>
              <a:t>11/13/2017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D95CAE-FA7B-434E-B558-BD097C4CDA2E}" type="slidenum">
              <a:rPr lang="en-US" smtClean="0"/>
              <a:pPr/>
              <a:t>‹#›</a:t>
            </a:fld>
            <a:endParaRPr lang="en-US"/>
          </a:p>
        </p:txBody>
      </p:sp>
    </p:spTree>
    <p:extLst>
      <p:ext uri="{BB962C8B-B14F-4D97-AF65-F5344CB8AC3E}">
        <p14:creationId xmlns:p14="http://schemas.microsoft.com/office/powerpoint/2010/main" val="695909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3ADE4A-7FB6-453E-94CD-1C60D1C711F6}" type="datetimeFigureOut">
              <a:rPr lang="en-US" smtClean="0"/>
              <a:pPr/>
              <a:t>11/13/2017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D95CAE-FA7B-434E-B558-BD097C4CDA2E}" type="slidenum">
              <a:rPr lang="en-US" smtClean="0"/>
              <a:pPr/>
              <a:t>‹#›</a:t>
            </a:fld>
            <a:endParaRPr lang="en-US"/>
          </a:p>
        </p:txBody>
      </p:sp>
    </p:spTree>
    <p:extLst>
      <p:ext uri="{BB962C8B-B14F-4D97-AF65-F5344CB8AC3E}">
        <p14:creationId xmlns:p14="http://schemas.microsoft.com/office/powerpoint/2010/main" val="360355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3ADE4A-7FB6-453E-94CD-1C60D1C711F6}" type="datetimeFigureOut">
              <a:rPr lang="en-US" smtClean="0"/>
              <a:pPr/>
              <a:t>11/13/2017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D95CAE-FA7B-434E-B558-BD097C4CDA2E}" type="slidenum">
              <a:rPr lang="en-US" smtClean="0"/>
              <a:pPr/>
              <a:t>‹#›</a:t>
            </a:fld>
            <a:endParaRPr lang="en-US"/>
          </a:p>
        </p:txBody>
      </p:sp>
    </p:spTree>
    <p:extLst>
      <p:ext uri="{BB962C8B-B14F-4D97-AF65-F5344CB8AC3E}">
        <p14:creationId xmlns:p14="http://schemas.microsoft.com/office/powerpoint/2010/main" val="873997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3ADE4A-7FB6-453E-94CD-1C60D1C711F6}" type="datetimeFigureOut">
              <a:rPr lang="en-US" smtClean="0"/>
              <a:pPr/>
              <a:t>11/13/2017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D95CAE-FA7B-434E-B558-BD097C4CDA2E}" type="slidenum">
              <a:rPr lang="en-US" smtClean="0"/>
              <a:pPr/>
              <a:t>‹#›</a:t>
            </a:fld>
            <a:endParaRPr lang="en-US"/>
          </a:p>
        </p:txBody>
      </p:sp>
    </p:spTree>
    <p:extLst>
      <p:ext uri="{BB962C8B-B14F-4D97-AF65-F5344CB8AC3E}">
        <p14:creationId xmlns:p14="http://schemas.microsoft.com/office/powerpoint/2010/main" val="2743306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3ADE4A-7FB6-453E-94CD-1C60D1C711F6}" type="datetimeFigureOut">
              <a:rPr lang="en-US" smtClean="0"/>
              <a:pPr/>
              <a:t>11/13/2017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D95CAE-FA7B-434E-B558-BD097C4CDA2E}" type="slidenum">
              <a:rPr lang="en-US" smtClean="0"/>
              <a:pPr/>
              <a:t>‹#›</a:t>
            </a:fld>
            <a:endParaRPr lang="en-US"/>
          </a:p>
        </p:txBody>
      </p:sp>
    </p:spTree>
    <p:extLst>
      <p:ext uri="{BB962C8B-B14F-4D97-AF65-F5344CB8AC3E}">
        <p14:creationId xmlns:p14="http://schemas.microsoft.com/office/powerpoint/2010/main" val="34477892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2819400"/>
            <a:ext cx="9144000" cy="2209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28599" y="3200162"/>
            <a:ext cx="8686800" cy="1600438"/>
          </a:xfrm>
          <a:prstGeom prst="rect">
            <a:avLst/>
          </a:prstGeom>
          <a:noFill/>
        </p:spPr>
        <p:txBody>
          <a:bodyPr wrap="square" rtlCol="0">
            <a:spAutoFit/>
          </a:bodyPr>
          <a:lstStyle/>
          <a:p>
            <a:pPr algn="ctr"/>
            <a:r>
              <a:rPr lang="en-US" sz="4000" b="1" dirty="0">
                <a:solidFill>
                  <a:schemeClr val="bg1">
                    <a:lumMod val="75000"/>
                  </a:schemeClr>
                </a:solidFill>
                <a:effectLst>
                  <a:outerShdw blurRad="38100" dist="38100" dir="2700000" algn="tl">
                    <a:srgbClr val="000000">
                      <a:alpha val="43137"/>
                    </a:srgbClr>
                  </a:outerShdw>
                </a:effectLst>
                <a:latin typeface="+mj-lt"/>
              </a:rPr>
              <a:t>Turning the Tide in Health Care </a:t>
            </a:r>
          </a:p>
          <a:p>
            <a:pPr algn="ctr"/>
            <a:r>
              <a:rPr lang="en-US" sz="4000" b="1" dirty="0">
                <a:solidFill>
                  <a:schemeClr val="bg1">
                    <a:lumMod val="75000"/>
                  </a:schemeClr>
                </a:solidFill>
                <a:effectLst>
                  <a:outerShdw blurRad="38100" dist="38100" dir="2700000" algn="tl">
                    <a:srgbClr val="000000">
                      <a:alpha val="43137"/>
                    </a:srgbClr>
                  </a:outerShdw>
                </a:effectLst>
                <a:latin typeface="+mj-lt"/>
              </a:rPr>
              <a:t>Starts with Chronic Disease</a:t>
            </a:r>
          </a:p>
          <a:p>
            <a:endParaRPr lang="en-US" dirty="0"/>
          </a:p>
        </p:txBody>
      </p:sp>
      <p:sp>
        <p:nvSpPr>
          <p:cNvPr id="12" name="TextBox 11"/>
          <p:cNvSpPr txBox="1"/>
          <p:nvPr/>
        </p:nvSpPr>
        <p:spPr>
          <a:xfrm>
            <a:off x="5105400" y="6135469"/>
            <a:ext cx="3972207" cy="646331"/>
          </a:xfrm>
          <a:prstGeom prst="rect">
            <a:avLst/>
          </a:prstGeom>
          <a:noFill/>
        </p:spPr>
        <p:txBody>
          <a:bodyPr wrap="square" rtlCol="0">
            <a:spAutoFit/>
          </a:bodyPr>
          <a:lstStyle/>
          <a:p>
            <a:pPr algn="r"/>
            <a:r>
              <a:rPr lang="en-US" b="1" i="1" dirty="0" smtClean="0">
                <a:solidFill>
                  <a:schemeClr val="bg1">
                    <a:lumMod val="50000"/>
                  </a:schemeClr>
                </a:solidFill>
              </a:rPr>
              <a:t>November 16, </a:t>
            </a:r>
            <a:r>
              <a:rPr lang="en-US" b="1" i="1" dirty="0">
                <a:solidFill>
                  <a:schemeClr val="bg1">
                    <a:lumMod val="50000"/>
                  </a:schemeClr>
                </a:solidFill>
              </a:rPr>
              <a:t>2017</a:t>
            </a:r>
          </a:p>
          <a:p>
            <a:pPr algn="r"/>
            <a:r>
              <a:rPr lang="en-US" b="1" i="1" dirty="0" smtClean="0">
                <a:solidFill>
                  <a:schemeClr val="bg1">
                    <a:lumMod val="50000"/>
                  </a:schemeClr>
                </a:solidFill>
              </a:rPr>
              <a:t>Minneapolis, MN</a:t>
            </a:r>
            <a:endParaRPr lang="en-US" b="1" i="1" dirty="0">
              <a:solidFill>
                <a:schemeClr val="bg1">
                  <a:lumMod val="50000"/>
                </a:schemeClr>
              </a:solidFill>
            </a:endParaRPr>
          </a:p>
        </p:txBody>
      </p:sp>
      <p:pic>
        <p:nvPicPr>
          <p:cNvPr id="4" name="Picture 3">
            <a:extLst>
              <a:ext uri="{FF2B5EF4-FFF2-40B4-BE49-F238E27FC236}">
                <a16:creationId xmlns="" xmlns:a16="http://schemas.microsoft.com/office/drawing/2014/main" id="{9B7BCDFB-FF67-4093-B2C1-3C5C28FAAF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558" y="35960"/>
            <a:ext cx="3504882" cy="2743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1447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p:txBody>
      </p:sp>
      <p:sp>
        <p:nvSpPr>
          <p:cNvPr id="7" name="TextBox 6"/>
          <p:cNvSpPr txBox="1"/>
          <p:nvPr/>
        </p:nvSpPr>
        <p:spPr>
          <a:xfrm>
            <a:off x="228599" y="310515"/>
            <a:ext cx="8686800" cy="707886"/>
          </a:xfrm>
          <a:prstGeom prst="rect">
            <a:avLst/>
          </a:prstGeom>
          <a:noFill/>
        </p:spPr>
        <p:txBody>
          <a:bodyPr wrap="square" rtlCol="0">
            <a:spAutoFit/>
          </a:bodyPr>
          <a:lstStyle/>
          <a:p>
            <a:pPr algn="ctr"/>
            <a:r>
              <a:rPr lang="en-US" sz="4000" b="1" dirty="0" smtClean="0">
                <a:solidFill>
                  <a:schemeClr val="bg1">
                    <a:lumMod val="75000"/>
                  </a:schemeClr>
                </a:solidFill>
                <a:effectLst>
                  <a:outerShdw blurRad="38100" dist="38100" dir="2700000" algn="tl">
                    <a:srgbClr val="000000">
                      <a:alpha val="43137"/>
                    </a:srgbClr>
                  </a:outerShdw>
                </a:effectLst>
                <a:latin typeface="+mj-lt"/>
              </a:rPr>
              <a:t>Opportunities </a:t>
            </a:r>
            <a:r>
              <a:rPr lang="en-US" sz="4000" b="1" dirty="0" smtClean="0">
                <a:solidFill>
                  <a:schemeClr val="bg1">
                    <a:lumMod val="75000"/>
                  </a:schemeClr>
                </a:solidFill>
                <a:effectLst>
                  <a:outerShdw blurRad="38100" dist="38100" dir="2700000" algn="tl">
                    <a:srgbClr val="000000">
                      <a:alpha val="43137"/>
                    </a:srgbClr>
                  </a:outerShdw>
                </a:effectLst>
                <a:latin typeface="+mj-lt"/>
              </a:rPr>
              <a:t>for </a:t>
            </a:r>
            <a:r>
              <a:rPr lang="en-US" sz="4000" b="1" dirty="0" smtClean="0">
                <a:solidFill>
                  <a:schemeClr val="bg1">
                    <a:lumMod val="75000"/>
                  </a:schemeClr>
                </a:solidFill>
                <a:effectLst>
                  <a:outerShdw blurRad="38100" dist="38100" dir="2700000" algn="tl">
                    <a:srgbClr val="000000">
                      <a:alpha val="43137"/>
                    </a:srgbClr>
                  </a:outerShdw>
                </a:effectLst>
                <a:latin typeface="+mj-lt"/>
              </a:rPr>
              <a:t>Impact</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326" y="6198990"/>
            <a:ext cx="2337955" cy="457200"/>
          </a:xfrm>
          <a:prstGeom prst="rect">
            <a:avLst/>
          </a:prstGeom>
        </p:spPr>
      </p:pic>
      <p:sp>
        <p:nvSpPr>
          <p:cNvPr id="11" name="Content Placeholder 10">
            <a:extLst>
              <a:ext uri="{FF2B5EF4-FFF2-40B4-BE49-F238E27FC236}">
                <a16:creationId xmlns="" xmlns:a16="http://schemas.microsoft.com/office/drawing/2014/main" id="{9981CEB4-806D-49C8-A838-9F2E249949E7}"/>
              </a:ext>
            </a:extLst>
          </p:cNvPr>
          <p:cNvSpPr>
            <a:spLocks noGrp="1"/>
          </p:cNvSpPr>
          <p:nvPr>
            <p:ph idx="1"/>
          </p:nvPr>
        </p:nvSpPr>
        <p:spPr/>
        <p:txBody>
          <a:bodyPr>
            <a:normAutofit/>
          </a:bodyPr>
          <a:lstStyle/>
          <a:p>
            <a:pPr marL="0" indent="0" algn="ctr">
              <a:buNone/>
            </a:pPr>
            <a:r>
              <a:rPr lang="en-US" dirty="0" smtClean="0"/>
              <a:t>$.</a:t>
            </a:r>
            <a:r>
              <a:rPr lang="en-US" dirty="0"/>
              <a:t>75         $.90 and increasing! MCC </a:t>
            </a:r>
          </a:p>
          <a:p>
            <a:pPr marL="0" indent="0" algn="ctr">
              <a:buNone/>
            </a:pPr>
            <a:endParaRPr lang="en-US" sz="800" dirty="0"/>
          </a:p>
          <a:p>
            <a:endParaRPr lang="en-US" dirty="0" smtClean="0"/>
          </a:p>
          <a:p>
            <a:r>
              <a:rPr lang="en-US" dirty="0" smtClean="0"/>
              <a:t>Practice and service delivery improvements  </a:t>
            </a:r>
            <a:endParaRPr lang="en-US" dirty="0"/>
          </a:p>
          <a:p>
            <a:r>
              <a:rPr lang="en-US" dirty="0" smtClean="0"/>
              <a:t>Multiple models and evidence to leverage </a:t>
            </a:r>
            <a:endParaRPr lang="en-US" dirty="0" smtClean="0"/>
          </a:p>
          <a:p>
            <a:r>
              <a:rPr lang="en-US" dirty="0" smtClean="0"/>
              <a:t>Demonstration projects to pursue or track</a:t>
            </a:r>
            <a:endParaRPr lang="en-US" dirty="0" smtClean="0"/>
          </a:p>
          <a:p>
            <a:r>
              <a:rPr lang="en-US" dirty="0" smtClean="0"/>
              <a:t>Public policy and program reform  </a:t>
            </a:r>
          </a:p>
          <a:p>
            <a:pPr marL="0" indent="0">
              <a:buNone/>
            </a:pPr>
            <a:endParaRPr lang="en-US" dirty="0" smtClean="0"/>
          </a:p>
          <a:p>
            <a:endParaRPr lang="en-US" dirty="0"/>
          </a:p>
        </p:txBody>
      </p:sp>
      <p:sp>
        <p:nvSpPr>
          <p:cNvPr id="2" name="Arrow: Right 1">
            <a:extLst>
              <a:ext uri="{FF2B5EF4-FFF2-40B4-BE49-F238E27FC236}">
                <a16:creationId xmlns="" xmlns:a16="http://schemas.microsoft.com/office/drawing/2014/main" id="{93E2A4C1-59FD-41CE-8B30-96E32944B182}"/>
              </a:ext>
            </a:extLst>
          </p:cNvPr>
          <p:cNvSpPr/>
          <p:nvPr/>
        </p:nvSpPr>
        <p:spPr>
          <a:xfrm>
            <a:off x="2501091" y="1600200"/>
            <a:ext cx="685800" cy="5486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Up 3">
            <a:extLst>
              <a:ext uri="{FF2B5EF4-FFF2-40B4-BE49-F238E27FC236}">
                <a16:creationId xmlns="" xmlns:a16="http://schemas.microsoft.com/office/drawing/2014/main" id="{4E9C1775-4D41-4993-A2E1-D3CE830C5E52}"/>
              </a:ext>
            </a:extLst>
          </p:cNvPr>
          <p:cNvSpPr/>
          <p:nvPr/>
        </p:nvSpPr>
        <p:spPr>
          <a:xfrm>
            <a:off x="7467600" y="1536192"/>
            <a:ext cx="484632" cy="54864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7949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2209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28599" y="380762"/>
            <a:ext cx="8686800" cy="1600438"/>
          </a:xfrm>
          <a:prstGeom prst="rect">
            <a:avLst/>
          </a:prstGeom>
          <a:noFill/>
        </p:spPr>
        <p:txBody>
          <a:bodyPr wrap="square" rtlCol="0">
            <a:spAutoFit/>
          </a:bodyPr>
          <a:lstStyle/>
          <a:p>
            <a:pPr algn="ctr"/>
            <a:r>
              <a:rPr lang="en-US" sz="4000" b="1" dirty="0">
                <a:solidFill>
                  <a:schemeClr val="bg1">
                    <a:lumMod val="75000"/>
                  </a:schemeClr>
                </a:solidFill>
                <a:effectLst>
                  <a:outerShdw blurRad="38100" dist="38100" dir="2700000" algn="tl">
                    <a:srgbClr val="000000">
                      <a:alpha val="43137"/>
                    </a:srgbClr>
                  </a:outerShdw>
                </a:effectLst>
                <a:latin typeface="+mj-lt"/>
              </a:rPr>
              <a:t>Turning the Tide in Health Care </a:t>
            </a:r>
          </a:p>
          <a:p>
            <a:pPr algn="ctr"/>
            <a:r>
              <a:rPr lang="en-US" sz="4000" b="1" dirty="0">
                <a:solidFill>
                  <a:schemeClr val="bg1">
                    <a:lumMod val="75000"/>
                  </a:schemeClr>
                </a:solidFill>
                <a:effectLst>
                  <a:outerShdw blurRad="38100" dist="38100" dir="2700000" algn="tl">
                    <a:srgbClr val="000000">
                      <a:alpha val="43137"/>
                    </a:srgbClr>
                  </a:outerShdw>
                </a:effectLst>
                <a:latin typeface="+mj-lt"/>
              </a:rPr>
              <a:t>Starts with Chronic Disease</a:t>
            </a:r>
          </a:p>
          <a:p>
            <a:endParaRPr lang="en-US" dirty="0"/>
          </a:p>
        </p:txBody>
      </p:sp>
      <p:sp>
        <p:nvSpPr>
          <p:cNvPr id="12" name="TextBox 11"/>
          <p:cNvSpPr txBox="1"/>
          <p:nvPr/>
        </p:nvSpPr>
        <p:spPr>
          <a:xfrm>
            <a:off x="5105400" y="6135469"/>
            <a:ext cx="3972207" cy="646331"/>
          </a:xfrm>
          <a:prstGeom prst="rect">
            <a:avLst/>
          </a:prstGeom>
          <a:noFill/>
        </p:spPr>
        <p:txBody>
          <a:bodyPr wrap="square" rtlCol="0">
            <a:spAutoFit/>
          </a:bodyPr>
          <a:lstStyle/>
          <a:p>
            <a:pPr algn="r"/>
            <a:r>
              <a:rPr lang="en-US" b="1" i="1" dirty="0">
                <a:solidFill>
                  <a:schemeClr val="bg1">
                    <a:lumMod val="50000"/>
                  </a:schemeClr>
                </a:solidFill>
              </a:rPr>
              <a:t>July 18, 2017</a:t>
            </a:r>
          </a:p>
          <a:p>
            <a:pPr algn="r"/>
            <a:r>
              <a:rPr lang="en-US" b="1" i="1" dirty="0">
                <a:solidFill>
                  <a:schemeClr val="bg1">
                    <a:lumMod val="50000"/>
                  </a:schemeClr>
                </a:solidFill>
              </a:rPr>
              <a:t>Washington, D.C.</a:t>
            </a:r>
          </a:p>
        </p:txBody>
      </p:sp>
      <p:pic>
        <p:nvPicPr>
          <p:cNvPr id="4" name="Picture 3">
            <a:extLst>
              <a:ext uri="{FF2B5EF4-FFF2-40B4-BE49-F238E27FC236}">
                <a16:creationId xmlns="" xmlns:a16="http://schemas.microsoft.com/office/drawing/2014/main" id="{9B7BCDFB-FF67-4093-B2C1-3C5C28FAAF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5900" y="2295525"/>
            <a:ext cx="5829300" cy="4562475"/>
          </a:xfrm>
          <a:prstGeom prst="rect">
            <a:avLst/>
          </a:prstGeom>
        </p:spPr>
      </p:pic>
    </p:spTree>
    <p:extLst>
      <p:ext uri="{BB962C8B-B14F-4D97-AF65-F5344CB8AC3E}">
        <p14:creationId xmlns:p14="http://schemas.microsoft.com/office/powerpoint/2010/main" val="4220027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1447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p:txBody>
      </p:sp>
      <p:sp>
        <p:nvSpPr>
          <p:cNvPr id="7" name="TextBox 6"/>
          <p:cNvSpPr txBox="1"/>
          <p:nvPr/>
        </p:nvSpPr>
        <p:spPr>
          <a:xfrm>
            <a:off x="228599" y="310515"/>
            <a:ext cx="8686800" cy="707886"/>
          </a:xfrm>
          <a:prstGeom prst="rect">
            <a:avLst/>
          </a:prstGeom>
          <a:noFill/>
        </p:spPr>
        <p:txBody>
          <a:bodyPr wrap="square" rtlCol="0">
            <a:spAutoFit/>
          </a:bodyPr>
          <a:lstStyle/>
          <a:p>
            <a:pPr algn="ctr"/>
            <a:r>
              <a:rPr lang="en-US" sz="4000" b="1" dirty="0">
                <a:solidFill>
                  <a:schemeClr val="bg1">
                    <a:lumMod val="75000"/>
                  </a:schemeClr>
                </a:solidFill>
                <a:effectLst>
                  <a:outerShdw blurRad="38100" dist="38100" dir="2700000" algn="tl">
                    <a:srgbClr val="000000">
                      <a:alpha val="43137"/>
                    </a:srgbClr>
                  </a:outerShdw>
                </a:effectLst>
                <a:latin typeface="+mj-lt"/>
              </a:rPr>
              <a:t>Who is PFCD</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326" y="6198990"/>
            <a:ext cx="2337955" cy="457200"/>
          </a:xfrm>
          <a:prstGeom prst="rect">
            <a:avLst/>
          </a:prstGeom>
        </p:spPr>
      </p:pic>
      <p:sp>
        <p:nvSpPr>
          <p:cNvPr id="9" name="Content Placeholder 3">
            <a:extLst>
              <a:ext uri="{FF2B5EF4-FFF2-40B4-BE49-F238E27FC236}">
                <a16:creationId xmlns="" xmlns:a16="http://schemas.microsoft.com/office/drawing/2014/main" id="{3B582F5B-FDCC-4D59-8CA9-37C5F4FFA7BF}"/>
              </a:ext>
            </a:extLst>
          </p:cNvPr>
          <p:cNvSpPr>
            <a:spLocks noGrp="1"/>
          </p:cNvSpPr>
          <p:nvPr>
            <p:ph idx="1"/>
          </p:nvPr>
        </p:nvSpPr>
        <p:spPr>
          <a:prstGeom prst="rect">
            <a:avLst/>
          </a:prstGeom>
        </p:spPr>
        <p:txBody>
          <a:bodyPr wrap="square">
            <a:spAutoFit/>
          </a:bodyPr>
          <a:lstStyle/>
          <a:p>
            <a:pPr marL="114300" lvl="0" indent="0" defTabSz="457200">
              <a:buNone/>
              <a:defRPr/>
            </a:pPr>
            <a:r>
              <a:rPr lang="en-US" sz="2000" dirty="0">
                <a:solidFill>
                  <a:schemeClr val="tx1">
                    <a:lumMod val="75000"/>
                    <a:lumOff val="25000"/>
                  </a:schemeClr>
                </a:solidFill>
                <a:latin typeface="+mj-lt"/>
                <a:cs typeface="Arial" panose="020B0604020202020204" pitchFamily="34" charset="0"/>
              </a:rPr>
              <a:t>The </a:t>
            </a:r>
            <a:r>
              <a:rPr lang="en-US" sz="2000" dirty="0">
                <a:solidFill>
                  <a:schemeClr val="tx1">
                    <a:lumMod val="75000"/>
                    <a:lumOff val="25000"/>
                  </a:schemeClr>
                </a:solidFill>
                <a:latin typeface="+mj-lt"/>
                <a:ea typeface="Verdana" pitchFamily="34" charset="0"/>
                <a:cs typeface="Arial" panose="020B0604020202020204" pitchFamily="34" charset="0"/>
              </a:rPr>
              <a:t>Partnership to Fight Chronic Disease (PFCD) is a global coalition of </a:t>
            </a:r>
            <a:r>
              <a:rPr lang="en-US" sz="2000" dirty="0">
                <a:solidFill>
                  <a:schemeClr val="tx1">
                    <a:lumMod val="75000"/>
                    <a:lumOff val="25000"/>
                  </a:schemeClr>
                </a:solidFill>
                <a:latin typeface="+mj-lt"/>
                <a:cs typeface="Arial" panose="020B0604020202020204" pitchFamily="34" charset="0"/>
              </a:rPr>
              <a:t>patient, provider, community, business and labor groups, and health policy experts, committed to raising awareness of the </a:t>
            </a:r>
            <a:r>
              <a:rPr lang="en-US" sz="2000" b="1" dirty="0">
                <a:solidFill>
                  <a:schemeClr val="tx1">
                    <a:lumMod val="75000"/>
                    <a:lumOff val="25000"/>
                  </a:schemeClr>
                </a:solidFill>
                <a:latin typeface="+mj-lt"/>
                <a:cs typeface="Arial" panose="020B0604020202020204" pitchFamily="34" charset="0"/>
              </a:rPr>
              <a:t>No. 1</a:t>
            </a:r>
            <a:r>
              <a:rPr lang="en-US" sz="2000" dirty="0">
                <a:solidFill>
                  <a:schemeClr val="tx1">
                    <a:lumMod val="75000"/>
                    <a:lumOff val="25000"/>
                  </a:schemeClr>
                </a:solidFill>
                <a:latin typeface="+mj-lt"/>
                <a:cs typeface="Arial" panose="020B0604020202020204" pitchFamily="34" charset="0"/>
              </a:rPr>
              <a:t> cause of death, disability and rising health care costs: chronic disease.</a:t>
            </a:r>
            <a:endParaRPr lang="en-US" sz="2000" b="1" dirty="0">
              <a:solidFill>
                <a:schemeClr val="tx1">
                  <a:lumMod val="75000"/>
                  <a:lumOff val="25000"/>
                </a:schemeClr>
              </a:solidFill>
              <a:latin typeface="+mj-lt"/>
              <a:cs typeface="Arial" panose="020B0604020202020204" pitchFamily="34" charset="0"/>
            </a:endParaRPr>
          </a:p>
          <a:p>
            <a:pPr marL="114300" lvl="0" indent="0" algn="ctr" defTabSz="457200">
              <a:lnSpc>
                <a:spcPct val="110000"/>
              </a:lnSpc>
              <a:spcAft>
                <a:spcPts val="600"/>
              </a:spcAft>
              <a:buNone/>
              <a:defRPr/>
            </a:pPr>
            <a:r>
              <a:rPr lang="en-US" sz="2000" b="1" dirty="0">
                <a:solidFill>
                  <a:schemeClr val="tx1">
                    <a:lumMod val="75000"/>
                    <a:lumOff val="25000"/>
                  </a:schemeClr>
                </a:solidFill>
                <a:latin typeface="+mj-lt"/>
                <a:cs typeface="Arial" panose="020B0604020202020204" pitchFamily="34" charset="0"/>
              </a:rPr>
              <a:t>OUR MISSION</a:t>
            </a:r>
          </a:p>
          <a:p>
            <a:pPr marL="271463" lvl="0" indent="-271463" defTabSz="457200">
              <a:lnSpc>
                <a:spcPct val="110000"/>
              </a:lnSpc>
              <a:spcAft>
                <a:spcPts val="600"/>
              </a:spcAft>
              <a:buFont typeface="Wingdings" pitchFamily="-1" charset="2"/>
              <a:buChar char="ü"/>
              <a:defRPr/>
            </a:pPr>
            <a:r>
              <a:rPr lang="en-US" sz="2000" b="1" dirty="0">
                <a:solidFill>
                  <a:schemeClr val="tx1">
                    <a:lumMod val="75000"/>
                    <a:lumOff val="25000"/>
                  </a:schemeClr>
                </a:solidFill>
                <a:latin typeface="+mj-lt"/>
                <a:cs typeface="Arial" panose="020B0604020202020204" pitchFamily="34" charset="0"/>
              </a:rPr>
              <a:t>EDUCATE </a:t>
            </a:r>
            <a:r>
              <a:rPr lang="en-US" sz="2000" dirty="0">
                <a:solidFill>
                  <a:schemeClr val="tx1">
                    <a:lumMod val="75000"/>
                    <a:lumOff val="25000"/>
                  </a:schemeClr>
                </a:solidFill>
                <a:latin typeface="+mj-lt"/>
                <a:cs typeface="Arial" panose="020B0604020202020204" pitchFamily="34" charset="0"/>
              </a:rPr>
              <a:t>the public about chronic disease and potential solutions for individuals and communities</a:t>
            </a:r>
            <a:endParaRPr lang="en-US" sz="2000" b="1" dirty="0">
              <a:solidFill>
                <a:schemeClr val="tx1">
                  <a:lumMod val="75000"/>
                  <a:lumOff val="25000"/>
                </a:schemeClr>
              </a:solidFill>
              <a:latin typeface="+mj-lt"/>
              <a:cs typeface="Arial" panose="020B0604020202020204" pitchFamily="34" charset="0"/>
            </a:endParaRPr>
          </a:p>
          <a:p>
            <a:pPr marL="271463" lvl="0" indent="-271463" defTabSz="457200">
              <a:lnSpc>
                <a:spcPct val="110000"/>
              </a:lnSpc>
              <a:spcAft>
                <a:spcPts val="600"/>
              </a:spcAft>
              <a:buFont typeface="Wingdings" pitchFamily="-1" charset="2"/>
              <a:buChar char="ü"/>
              <a:defRPr/>
            </a:pPr>
            <a:r>
              <a:rPr lang="en-US" sz="2000" b="1" dirty="0">
                <a:solidFill>
                  <a:schemeClr val="tx1">
                    <a:lumMod val="75000"/>
                    <a:lumOff val="25000"/>
                  </a:schemeClr>
                </a:solidFill>
                <a:latin typeface="+mj-lt"/>
                <a:cs typeface="Arial" panose="020B0604020202020204" pitchFamily="34" charset="0"/>
              </a:rPr>
              <a:t>MOBILIZE</a:t>
            </a:r>
            <a:r>
              <a:rPr lang="en-US" sz="2000" dirty="0">
                <a:solidFill>
                  <a:schemeClr val="tx1">
                    <a:lumMod val="75000"/>
                    <a:lumOff val="25000"/>
                  </a:schemeClr>
                </a:solidFill>
                <a:latin typeface="+mj-lt"/>
                <a:cs typeface="Arial" panose="020B0604020202020204" pitchFamily="34" charset="0"/>
              </a:rPr>
              <a:t> the public to call for change in how governments, employers, and health institutions approach chronic disease  </a:t>
            </a:r>
            <a:endParaRPr lang="en-US" sz="2000" b="1" dirty="0">
              <a:solidFill>
                <a:schemeClr val="tx1">
                  <a:lumMod val="75000"/>
                  <a:lumOff val="25000"/>
                </a:schemeClr>
              </a:solidFill>
              <a:latin typeface="+mj-lt"/>
              <a:cs typeface="Arial" panose="020B0604020202020204" pitchFamily="34" charset="0"/>
            </a:endParaRPr>
          </a:p>
          <a:p>
            <a:pPr marL="271463" lvl="0" indent="-271463" defTabSz="457200">
              <a:lnSpc>
                <a:spcPct val="110000"/>
              </a:lnSpc>
              <a:spcAft>
                <a:spcPts val="600"/>
              </a:spcAft>
              <a:buFont typeface="Wingdings" pitchFamily="-1" charset="2"/>
              <a:buChar char="ü"/>
              <a:defRPr/>
            </a:pPr>
            <a:r>
              <a:rPr lang="en-US" sz="2000" b="1" dirty="0">
                <a:solidFill>
                  <a:schemeClr val="tx1">
                    <a:lumMod val="75000"/>
                    <a:lumOff val="25000"/>
                  </a:schemeClr>
                </a:solidFill>
                <a:latin typeface="+mj-lt"/>
                <a:cs typeface="Arial" panose="020B0604020202020204" pitchFamily="34" charset="0"/>
              </a:rPr>
              <a:t>CHALLENGE</a:t>
            </a:r>
            <a:r>
              <a:rPr lang="en-US" sz="2000" dirty="0">
                <a:solidFill>
                  <a:schemeClr val="tx1">
                    <a:lumMod val="75000"/>
                    <a:lumOff val="25000"/>
                  </a:schemeClr>
                </a:solidFill>
                <a:latin typeface="+mj-lt"/>
                <a:cs typeface="Arial" panose="020B0604020202020204" pitchFamily="34" charset="0"/>
              </a:rPr>
              <a:t> policymakers on the health policy changes that are necessary to effectively fight chronic disease</a:t>
            </a:r>
          </a:p>
        </p:txBody>
      </p:sp>
    </p:spTree>
    <p:extLst>
      <p:ext uri="{BB962C8B-B14F-4D97-AF65-F5344CB8AC3E}">
        <p14:creationId xmlns:p14="http://schemas.microsoft.com/office/powerpoint/2010/main" val="994779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128968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p:txBody>
      </p:sp>
      <p:sp>
        <p:nvSpPr>
          <p:cNvPr id="7" name="TextBox 6"/>
          <p:cNvSpPr txBox="1"/>
          <p:nvPr/>
        </p:nvSpPr>
        <p:spPr>
          <a:xfrm>
            <a:off x="228600" y="304800"/>
            <a:ext cx="8686800" cy="984885"/>
          </a:xfrm>
          <a:prstGeom prst="rect">
            <a:avLst/>
          </a:prstGeom>
          <a:noFill/>
        </p:spPr>
        <p:txBody>
          <a:bodyPr wrap="square" rtlCol="0">
            <a:spAutoFit/>
          </a:bodyPr>
          <a:lstStyle/>
          <a:p>
            <a:pPr algn="ctr"/>
            <a:r>
              <a:rPr lang="en-US" sz="4000" b="1" dirty="0">
                <a:solidFill>
                  <a:schemeClr val="bg1">
                    <a:lumMod val="75000"/>
                  </a:schemeClr>
                </a:solidFill>
                <a:effectLst>
                  <a:outerShdw blurRad="38100" dist="38100" dir="2700000" algn="tl">
                    <a:srgbClr val="000000">
                      <a:alpha val="43137"/>
                    </a:srgbClr>
                  </a:outerShdw>
                </a:effectLst>
                <a:latin typeface="+mj-lt"/>
              </a:rPr>
              <a:t>Policy Platform</a:t>
            </a:r>
            <a:endParaRPr lang="en-US" sz="4000" b="1" i="1" dirty="0">
              <a:solidFill>
                <a:schemeClr val="bg1">
                  <a:lumMod val="75000"/>
                </a:schemeClr>
              </a:solidFill>
              <a:effectLst>
                <a:outerShdw blurRad="38100" dist="38100" dir="2700000" algn="tl">
                  <a:srgbClr val="000000">
                    <a:alpha val="43137"/>
                  </a:srgbClr>
                </a:outerShdw>
              </a:effectLst>
              <a:latin typeface="+mj-lt"/>
            </a:endParaRPr>
          </a:p>
          <a:p>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326" y="6198990"/>
            <a:ext cx="2337955" cy="457200"/>
          </a:xfrm>
          <a:prstGeom prst="rect">
            <a:avLst/>
          </a:prstGeom>
        </p:spPr>
      </p:pic>
      <p:graphicFrame>
        <p:nvGraphicFramePr>
          <p:cNvPr id="9" name="Content Placeholder 3"/>
          <p:cNvGraphicFramePr>
            <a:graphicFrameLocks noGrp="1"/>
          </p:cNvGraphicFramePr>
          <p:nvPr>
            <p:ph idx="1"/>
            <p:extLst>
              <p:ext uri="{D42A27DB-BD31-4B8C-83A1-F6EECF244321}">
                <p14:modId xmlns:p14="http://schemas.microsoft.com/office/powerpoint/2010/main" val="1218807312"/>
              </p:ext>
            </p:extLst>
          </p:nvPr>
        </p:nvGraphicFramePr>
        <p:xfrm>
          <a:off x="457200" y="1371600"/>
          <a:ext cx="8229600" cy="482739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386421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1447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p:txBody>
      </p:sp>
      <p:sp>
        <p:nvSpPr>
          <p:cNvPr id="7" name="TextBox 6"/>
          <p:cNvSpPr txBox="1"/>
          <p:nvPr/>
        </p:nvSpPr>
        <p:spPr>
          <a:xfrm>
            <a:off x="228599" y="310515"/>
            <a:ext cx="8686800" cy="707886"/>
          </a:xfrm>
          <a:prstGeom prst="rect">
            <a:avLst/>
          </a:prstGeom>
          <a:noFill/>
        </p:spPr>
        <p:txBody>
          <a:bodyPr wrap="square" rtlCol="0">
            <a:spAutoFit/>
          </a:bodyPr>
          <a:lstStyle/>
          <a:p>
            <a:pPr algn="ctr"/>
            <a:r>
              <a:rPr lang="en-US" sz="4000" b="1" dirty="0">
                <a:solidFill>
                  <a:schemeClr val="bg1">
                    <a:lumMod val="75000"/>
                  </a:schemeClr>
                </a:solidFill>
                <a:effectLst>
                  <a:outerShdw blurRad="38100" dist="38100" dir="2700000" algn="tl">
                    <a:srgbClr val="000000">
                      <a:alpha val="43137"/>
                    </a:srgbClr>
                  </a:outerShdw>
                </a:effectLst>
                <a:latin typeface="+mj-lt"/>
              </a:rPr>
              <a:t>Chronic Disease Burden</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326" y="6198990"/>
            <a:ext cx="2337955" cy="457200"/>
          </a:xfrm>
          <a:prstGeom prst="rect">
            <a:avLst/>
          </a:prstGeom>
        </p:spPr>
      </p:pic>
      <p:sp>
        <p:nvSpPr>
          <p:cNvPr id="4" name="Content Placeholder 3"/>
          <p:cNvSpPr>
            <a:spLocks noGrp="1"/>
          </p:cNvSpPr>
          <p:nvPr>
            <p:ph idx="1"/>
          </p:nvPr>
        </p:nvSpPr>
        <p:spPr>
          <a:xfrm>
            <a:off x="266699" y="1846447"/>
            <a:ext cx="4800600" cy="4173354"/>
          </a:xfrm>
        </p:spPr>
        <p:txBody>
          <a:bodyPr>
            <a:normAutofit/>
          </a:bodyPr>
          <a:lstStyle/>
          <a:p>
            <a:r>
              <a:rPr lang="en-US" dirty="0">
                <a:solidFill>
                  <a:schemeClr val="tx1">
                    <a:lumMod val="75000"/>
                    <a:lumOff val="25000"/>
                  </a:schemeClr>
                </a:solidFill>
              </a:rPr>
              <a:t>IHS </a:t>
            </a:r>
            <a:r>
              <a:rPr lang="en-US" dirty="0" err="1">
                <a:solidFill>
                  <a:schemeClr val="tx1">
                    <a:lumMod val="75000"/>
                    <a:lumOff val="25000"/>
                  </a:schemeClr>
                </a:solidFill>
              </a:rPr>
              <a:t>Markit</a:t>
            </a:r>
            <a:r>
              <a:rPr lang="en-US" dirty="0">
                <a:solidFill>
                  <a:schemeClr val="tx1">
                    <a:lumMod val="75000"/>
                    <a:lumOff val="25000"/>
                  </a:schemeClr>
                </a:solidFill>
              </a:rPr>
              <a:t> analyzed  chronic disease impact over the next 15 years: status quo vs. action taken. </a:t>
            </a:r>
          </a:p>
          <a:p>
            <a:r>
              <a:rPr lang="en-US" dirty="0">
                <a:solidFill>
                  <a:schemeClr val="tx1">
                    <a:lumMod val="75000"/>
                    <a:lumOff val="25000"/>
                  </a:schemeClr>
                </a:solidFill>
              </a:rPr>
              <a:t>50 states, D.C. &amp; National findings underscore the need for changes. </a:t>
            </a: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1846446"/>
            <a:ext cx="3642423"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762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1447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326" y="6198990"/>
            <a:ext cx="2337955" cy="457200"/>
          </a:xfrm>
          <a:prstGeom prst="rect">
            <a:avLst/>
          </a:prstGeom>
        </p:spPr>
      </p:pic>
      <p:sp>
        <p:nvSpPr>
          <p:cNvPr id="4" name="Content Placeholder 3"/>
          <p:cNvSpPr>
            <a:spLocks noGrp="1"/>
          </p:cNvSpPr>
          <p:nvPr>
            <p:ph idx="1"/>
          </p:nvPr>
        </p:nvSpPr>
        <p:spPr>
          <a:xfrm>
            <a:off x="228600" y="1676400"/>
            <a:ext cx="5143500" cy="4751190"/>
          </a:xfrm>
        </p:spPr>
        <p:txBody>
          <a:bodyPr>
            <a:normAutofit fontScale="92500" lnSpcReduction="10000"/>
          </a:bodyPr>
          <a:lstStyle/>
          <a:p>
            <a:r>
              <a:rPr lang="en-US" dirty="0">
                <a:solidFill>
                  <a:schemeClr val="tx1">
                    <a:lumMod val="75000"/>
                    <a:lumOff val="25000"/>
                  </a:schemeClr>
                </a:solidFill>
              </a:rPr>
              <a:t>RAND Corp Chartbook on MCC in the U.S.</a:t>
            </a:r>
          </a:p>
          <a:p>
            <a:r>
              <a:rPr lang="en-US" dirty="0">
                <a:solidFill>
                  <a:schemeClr val="tx1">
                    <a:lumMod val="75000"/>
                    <a:lumOff val="25000"/>
                  </a:schemeClr>
                </a:solidFill>
              </a:rPr>
              <a:t>22K+ patient survey gathered valuable insight on both MCC and mental health patient populations</a:t>
            </a:r>
          </a:p>
          <a:p>
            <a:pPr lvl="1"/>
            <a:r>
              <a:rPr lang="en-US" dirty="0">
                <a:solidFill>
                  <a:schemeClr val="tx1">
                    <a:lumMod val="75000"/>
                    <a:lumOff val="25000"/>
                  </a:schemeClr>
                </a:solidFill>
              </a:rPr>
              <a:t>A majority reported problems accessing care, unexpected medical bills, coverage limitations on recommended treatments</a:t>
            </a:r>
          </a:p>
          <a:p>
            <a:pPr lvl="1"/>
            <a:endParaRPr lang="en-US" dirty="0">
              <a:solidFill>
                <a:schemeClr val="tx1">
                  <a:lumMod val="75000"/>
                  <a:lumOff val="25000"/>
                </a:schemeClr>
              </a:solidFill>
            </a:endParaRPr>
          </a:p>
          <a:p>
            <a:pPr lvl="1"/>
            <a:endParaRPr lang="en-US" dirty="0">
              <a:solidFill>
                <a:schemeClr val="tx1">
                  <a:lumMod val="75000"/>
                  <a:lumOff val="25000"/>
                </a:schemeClr>
              </a:solidFill>
            </a:endParaRPr>
          </a:p>
        </p:txBody>
      </p:sp>
      <p:sp>
        <p:nvSpPr>
          <p:cNvPr id="7" name="TextBox 6"/>
          <p:cNvSpPr txBox="1"/>
          <p:nvPr/>
        </p:nvSpPr>
        <p:spPr>
          <a:xfrm>
            <a:off x="228600" y="310515"/>
            <a:ext cx="8686800" cy="984885"/>
          </a:xfrm>
          <a:prstGeom prst="rect">
            <a:avLst/>
          </a:prstGeom>
          <a:noFill/>
        </p:spPr>
        <p:txBody>
          <a:bodyPr wrap="square" rtlCol="0">
            <a:spAutoFit/>
          </a:bodyPr>
          <a:lstStyle/>
          <a:p>
            <a:pPr algn="ctr"/>
            <a:r>
              <a:rPr lang="en-US" sz="4000" b="1" dirty="0">
                <a:solidFill>
                  <a:schemeClr val="bg1">
                    <a:lumMod val="75000"/>
                  </a:schemeClr>
                </a:solidFill>
                <a:effectLst>
                  <a:outerShdw blurRad="38100" dist="38100" dir="2700000" algn="tl">
                    <a:srgbClr val="000000">
                      <a:alpha val="43137"/>
                    </a:srgbClr>
                  </a:outerShdw>
                </a:effectLst>
                <a:latin typeface="+mj-lt"/>
              </a:rPr>
              <a:t>Multiple Chronic Conditions</a:t>
            </a:r>
            <a:endParaRPr lang="en-US" sz="4000" b="1" i="1" dirty="0">
              <a:solidFill>
                <a:schemeClr val="bg1">
                  <a:lumMod val="75000"/>
                </a:schemeClr>
              </a:solidFill>
              <a:effectLst>
                <a:outerShdw blurRad="38100" dist="38100" dir="2700000" algn="tl">
                  <a:srgbClr val="000000">
                    <a:alpha val="43137"/>
                  </a:srgbClr>
                </a:outerShdw>
              </a:effectLst>
              <a:latin typeface="+mj-lt"/>
            </a:endParaRPr>
          </a:p>
          <a:p>
            <a:endParaRPr lang="en-US" dirty="0"/>
          </a:p>
        </p:txBody>
      </p:sp>
      <p:pic>
        <p:nvPicPr>
          <p:cNvPr id="5" name="Picture 4">
            <a:extLst>
              <a:ext uri="{FF2B5EF4-FFF2-40B4-BE49-F238E27FC236}">
                <a16:creationId xmlns="" xmlns:a16="http://schemas.microsoft.com/office/drawing/2014/main" id="{B65DE285-D097-41C6-9DAE-404ABDDC8A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41374" y="1626990"/>
            <a:ext cx="3246179" cy="4572000"/>
          </a:xfrm>
          <a:prstGeom prst="rect">
            <a:avLst/>
          </a:prstGeom>
        </p:spPr>
      </p:pic>
    </p:spTree>
    <p:extLst>
      <p:ext uri="{BB962C8B-B14F-4D97-AF65-F5344CB8AC3E}">
        <p14:creationId xmlns:p14="http://schemas.microsoft.com/office/powerpoint/2010/main" val="1404714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1447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326" y="6198990"/>
            <a:ext cx="2337955" cy="457200"/>
          </a:xfrm>
          <a:prstGeom prst="rect">
            <a:avLst/>
          </a:prstGeom>
        </p:spPr>
      </p:pic>
      <p:sp>
        <p:nvSpPr>
          <p:cNvPr id="7" name="TextBox 6"/>
          <p:cNvSpPr txBox="1"/>
          <p:nvPr/>
        </p:nvSpPr>
        <p:spPr>
          <a:xfrm>
            <a:off x="228600" y="310515"/>
            <a:ext cx="8686800" cy="707886"/>
          </a:xfrm>
          <a:prstGeom prst="rect">
            <a:avLst/>
          </a:prstGeom>
          <a:noFill/>
        </p:spPr>
        <p:txBody>
          <a:bodyPr wrap="square" rtlCol="0">
            <a:spAutoFit/>
          </a:bodyPr>
          <a:lstStyle/>
          <a:p>
            <a:pPr algn="ctr"/>
            <a:r>
              <a:rPr lang="en-US" sz="4000" b="1" dirty="0">
                <a:solidFill>
                  <a:schemeClr val="bg1">
                    <a:lumMod val="75000"/>
                  </a:schemeClr>
                </a:solidFill>
                <a:effectLst>
                  <a:outerShdw blurRad="38100" dist="38100" dir="2700000" algn="tl">
                    <a:srgbClr val="000000">
                      <a:alpha val="43137"/>
                    </a:srgbClr>
                  </a:outerShdw>
                </a:effectLst>
                <a:latin typeface="+mj-lt"/>
              </a:rPr>
              <a:t>Healthcare Spending on Chronic Disease</a:t>
            </a:r>
            <a:endParaRPr lang="en-US" dirty="0"/>
          </a:p>
        </p:txBody>
      </p:sp>
      <p:sp>
        <p:nvSpPr>
          <p:cNvPr id="11" name="TextBox 10">
            <a:extLst>
              <a:ext uri="{FF2B5EF4-FFF2-40B4-BE49-F238E27FC236}">
                <a16:creationId xmlns="" xmlns:a16="http://schemas.microsoft.com/office/drawing/2014/main" id="{603E845E-2986-4503-ADCA-59C94469A48C}"/>
              </a:ext>
            </a:extLst>
          </p:cNvPr>
          <p:cNvSpPr txBox="1"/>
          <p:nvPr/>
        </p:nvSpPr>
        <p:spPr>
          <a:xfrm>
            <a:off x="3200400" y="6248400"/>
            <a:ext cx="5791200" cy="307777"/>
          </a:xfrm>
          <a:prstGeom prst="rect">
            <a:avLst/>
          </a:prstGeom>
          <a:noFill/>
        </p:spPr>
        <p:txBody>
          <a:bodyPr wrap="square" rtlCol="0">
            <a:spAutoFit/>
          </a:bodyPr>
          <a:lstStyle/>
          <a:p>
            <a:pPr algn="r"/>
            <a:r>
              <a:rPr lang="en-US" sz="1400" i="1" dirty="0"/>
              <a:t>Data focus on depression, anxiety, schizophrenia, bi-polar. </a:t>
            </a:r>
          </a:p>
        </p:txBody>
      </p:sp>
      <p:sp>
        <p:nvSpPr>
          <p:cNvPr id="4" name="Content Placeholder 3">
            <a:extLst>
              <a:ext uri="{FF2B5EF4-FFF2-40B4-BE49-F238E27FC236}">
                <a16:creationId xmlns="" xmlns:a16="http://schemas.microsoft.com/office/drawing/2014/main" id="{5A6E2431-796F-40EA-A967-500B362AE31E}"/>
              </a:ext>
            </a:extLst>
          </p:cNvPr>
          <p:cNvSpPr>
            <a:spLocks noGrp="1"/>
          </p:cNvSpPr>
          <p:nvPr>
            <p:ph idx="1"/>
          </p:nvPr>
        </p:nvSpPr>
        <p:spPr/>
        <p:txBody>
          <a:bodyPr/>
          <a:lstStyle/>
          <a:p>
            <a:r>
              <a:rPr lang="en-US" dirty="0"/>
              <a:t>$.75              $.90 and increasing!</a:t>
            </a:r>
          </a:p>
          <a:p>
            <a:pPr marL="0" indent="0">
              <a:buNone/>
            </a:pPr>
            <a:endParaRPr lang="en-US" dirty="0"/>
          </a:p>
        </p:txBody>
      </p:sp>
      <p:sp>
        <p:nvSpPr>
          <p:cNvPr id="5" name="Arrow: Right 4">
            <a:extLst>
              <a:ext uri="{FF2B5EF4-FFF2-40B4-BE49-F238E27FC236}">
                <a16:creationId xmlns="" xmlns:a16="http://schemas.microsoft.com/office/drawing/2014/main" id="{CFB4BFDA-249E-4AB5-A6FF-1DDDD13EB1FC}"/>
              </a:ext>
            </a:extLst>
          </p:cNvPr>
          <p:cNvSpPr/>
          <p:nvPr/>
        </p:nvSpPr>
        <p:spPr>
          <a:xfrm>
            <a:off x="1752600" y="164896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screenshot of a cell phone&#10;&#10;Description generated with very high confidence">
            <a:extLst>
              <a:ext uri="{FF2B5EF4-FFF2-40B4-BE49-F238E27FC236}">
                <a16:creationId xmlns="" xmlns:a16="http://schemas.microsoft.com/office/drawing/2014/main" id="{91B2501C-0A5C-4CD6-8576-F230D002B4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125" y="2255837"/>
            <a:ext cx="7143750" cy="3333750"/>
          </a:xfrm>
          <a:prstGeom prst="rect">
            <a:avLst/>
          </a:prstGeom>
        </p:spPr>
      </p:pic>
    </p:spTree>
    <p:extLst>
      <p:ext uri="{BB962C8B-B14F-4D97-AF65-F5344CB8AC3E}">
        <p14:creationId xmlns:p14="http://schemas.microsoft.com/office/powerpoint/2010/main" val="3860503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167663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p:txBody>
      </p:sp>
      <p:sp>
        <p:nvSpPr>
          <p:cNvPr id="7" name="TextBox 6"/>
          <p:cNvSpPr txBox="1"/>
          <p:nvPr/>
        </p:nvSpPr>
        <p:spPr>
          <a:xfrm>
            <a:off x="228600" y="152162"/>
            <a:ext cx="8686800" cy="1600438"/>
          </a:xfrm>
          <a:prstGeom prst="rect">
            <a:avLst/>
          </a:prstGeom>
          <a:noFill/>
        </p:spPr>
        <p:txBody>
          <a:bodyPr wrap="square" rtlCol="0">
            <a:spAutoFit/>
          </a:bodyPr>
          <a:lstStyle/>
          <a:p>
            <a:pPr algn="ctr"/>
            <a:r>
              <a:rPr lang="en-US" sz="4000" b="1" dirty="0">
                <a:solidFill>
                  <a:schemeClr val="bg1">
                    <a:lumMod val="75000"/>
                  </a:schemeClr>
                </a:solidFill>
                <a:effectLst>
                  <a:outerShdw blurRad="38100" dist="38100" dir="2700000" algn="tl">
                    <a:srgbClr val="000000">
                      <a:alpha val="43137"/>
                    </a:srgbClr>
                  </a:outerShdw>
                </a:effectLst>
                <a:latin typeface="+mj-lt"/>
              </a:rPr>
              <a:t>Burden is heavy, and the stakes are far too high to ignore…</a:t>
            </a:r>
            <a:endParaRPr lang="en-US" sz="4000" b="1" i="1" dirty="0">
              <a:solidFill>
                <a:schemeClr val="bg1">
                  <a:lumMod val="75000"/>
                </a:schemeClr>
              </a:solidFill>
              <a:effectLst>
                <a:outerShdw blurRad="38100" dist="38100" dir="2700000" algn="tl">
                  <a:srgbClr val="000000">
                    <a:alpha val="43137"/>
                  </a:srgbClr>
                </a:outerShdw>
              </a:effectLst>
              <a:latin typeface="+mj-lt"/>
            </a:endParaRPr>
          </a:p>
          <a:p>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326" y="6198990"/>
            <a:ext cx="2337955" cy="457200"/>
          </a:xfrm>
          <a:prstGeom prst="rect">
            <a:avLst/>
          </a:prstGeom>
        </p:spPr>
      </p:pic>
      <p:sp>
        <p:nvSpPr>
          <p:cNvPr id="4" name="Content Placeholder 3"/>
          <p:cNvSpPr>
            <a:spLocks noGrp="1"/>
          </p:cNvSpPr>
          <p:nvPr>
            <p:ph idx="1"/>
          </p:nvPr>
        </p:nvSpPr>
        <p:spPr>
          <a:xfrm>
            <a:off x="457200" y="1981200"/>
            <a:ext cx="8229600" cy="4144963"/>
          </a:xfrm>
        </p:spPr>
        <p:txBody>
          <a:bodyPr>
            <a:normAutofit fontScale="92500" lnSpcReduction="10000"/>
          </a:bodyPr>
          <a:lstStyle/>
          <a:p>
            <a:pPr lvl="0"/>
            <a:r>
              <a:rPr lang="en-US" dirty="0">
                <a:solidFill>
                  <a:schemeClr val="tx1">
                    <a:lumMod val="75000"/>
                    <a:lumOff val="25000"/>
                  </a:schemeClr>
                </a:solidFill>
              </a:rPr>
              <a:t>TODAY about 59% of Americans have at least 1 chronic condition, 75 MILLION have 2 or </a:t>
            </a:r>
            <a:r>
              <a:rPr lang="en-US" dirty="0" smtClean="0">
                <a:solidFill>
                  <a:schemeClr val="tx1">
                    <a:lumMod val="75000"/>
                    <a:lumOff val="25000"/>
                  </a:schemeClr>
                </a:solidFill>
              </a:rPr>
              <a:t>more. </a:t>
            </a:r>
            <a:endParaRPr lang="en-US" dirty="0">
              <a:solidFill>
                <a:schemeClr val="tx1">
                  <a:lumMod val="75000"/>
                  <a:lumOff val="25000"/>
                </a:schemeClr>
              </a:solidFill>
            </a:endParaRPr>
          </a:p>
          <a:p>
            <a:r>
              <a:rPr lang="en-US" dirty="0" smtClean="0">
                <a:solidFill>
                  <a:schemeClr val="tx1">
                    <a:lumMod val="75000"/>
                    <a:lumOff val="25000"/>
                  </a:schemeClr>
                </a:solidFill>
              </a:rPr>
              <a:t>Projected </a:t>
            </a:r>
            <a:r>
              <a:rPr lang="en-US" dirty="0">
                <a:solidFill>
                  <a:schemeClr val="tx1">
                    <a:lumMod val="75000"/>
                    <a:lumOff val="25000"/>
                  </a:schemeClr>
                </a:solidFill>
              </a:rPr>
              <a:t>total cost of chronic disease from now to 2030 is $42 </a:t>
            </a:r>
            <a:r>
              <a:rPr lang="en-US" dirty="0" smtClean="0">
                <a:solidFill>
                  <a:schemeClr val="tx1">
                    <a:lumMod val="75000"/>
                    <a:lumOff val="25000"/>
                  </a:schemeClr>
                </a:solidFill>
              </a:rPr>
              <a:t>TRILLION</a:t>
            </a:r>
          </a:p>
          <a:p>
            <a:r>
              <a:rPr lang="en-US" dirty="0" smtClean="0">
                <a:solidFill>
                  <a:schemeClr val="tx1">
                    <a:lumMod val="75000"/>
                    <a:lumOff val="25000"/>
                  </a:schemeClr>
                </a:solidFill>
              </a:rPr>
              <a:t>$</a:t>
            </a:r>
            <a:r>
              <a:rPr lang="en-US" dirty="0">
                <a:solidFill>
                  <a:schemeClr val="tx1">
                    <a:lumMod val="75000"/>
                    <a:lumOff val="25000"/>
                  </a:schemeClr>
                </a:solidFill>
              </a:rPr>
              <a:t>794 billion annually in lost employee productivity</a:t>
            </a:r>
            <a:r>
              <a:rPr lang="en-US" dirty="0" smtClean="0">
                <a:solidFill>
                  <a:schemeClr val="tx1">
                    <a:lumMod val="75000"/>
                    <a:lumOff val="25000"/>
                  </a:schemeClr>
                </a:solidFill>
              </a:rPr>
              <a:t>.</a:t>
            </a:r>
          </a:p>
          <a:p>
            <a:r>
              <a:rPr lang="en-US" dirty="0" smtClean="0">
                <a:solidFill>
                  <a:schemeClr val="tx1">
                    <a:lumMod val="75000"/>
                    <a:lumOff val="25000"/>
                  </a:schemeClr>
                </a:solidFill>
              </a:rPr>
              <a:t>1.1 </a:t>
            </a:r>
            <a:r>
              <a:rPr lang="en-US" dirty="0">
                <a:solidFill>
                  <a:schemeClr val="tx1">
                    <a:lumMod val="75000"/>
                    <a:lumOff val="25000"/>
                  </a:schemeClr>
                </a:solidFill>
              </a:rPr>
              <a:t>MILLION American lives could be saved annually through better prevention and treatment of chronic </a:t>
            </a:r>
            <a:r>
              <a:rPr lang="en-US" dirty="0" smtClean="0">
                <a:solidFill>
                  <a:schemeClr val="tx1">
                    <a:lumMod val="75000"/>
                    <a:lumOff val="25000"/>
                  </a:schemeClr>
                </a:solidFill>
              </a:rPr>
              <a:t>disease</a:t>
            </a:r>
          </a:p>
          <a:p>
            <a:pPr lvl="0"/>
            <a:endParaRPr lang="en-US" dirty="0" smtClean="0">
              <a:solidFill>
                <a:schemeClr val="tx1">
                  <a:lumMod val="75000"/>
                  <a:lumOff val="25000"/>
                </a:schemeClr>
              </a:solidFill>
            </a:endParaRPr>
          </a:p>
          <a:p>
            <a:pPr lvl="0"/>
            <a:endParaRPr lang="en-US" dirty="0" smtClean="0">
              <a:solidFill>
                <a:schemeClr val="tx1">
                  <a:lumMod val="75000"/>
                  <a:lumOff val="25000"/>
                </a:schemeClr>
              </a:solidFill>
            </a:endParaRPr>
          </a:p>
          <a:p>
            <a:pPr marL="0" lvl="0" indent="0">
              <a:buNone/>
            </a:pPr>
            <a:endParaRPr lang="en-US" dirty="0">
              <a:solidFill>
                <a:schemeClr val="tx1">
                  <a:lumMod val="75000"/>
                  <a:lumOff val="25000"/>
                </a:schemeClr>
              </a:solidFill>
            </a:endParaRPr>
          </a:p>
          <a:p>
            <a:endParaRPr lang="en-US" dirty="0"/>
          </a:p>
        </p:txBody>
      </p:sp>
    </p:spTree>
    <p:extLst>
      <p:ext uri="{BB962C8B-B14F-4D97-AF65-F5344CB8AC3E}">
        <p14:creationId xmlns:p14="http://schemas.microsoft.com/office/powerpoint/2010/main" val="3293795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1447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p:txBody>
      </p:sp>
      <p:sp>
        <p:nvSpPr>
          <p:cNvPr id="7" name="TextBox 6"/>
          <p:cNvSpPr txBox="1"/>
          <p:nvPr/>
        </p:nvSpPr>
        <p:spPr>
          <a:xfrm>
            <a:off x="228599" y="310515"/>
            <a:ext cx="8686800" cy="707886"/>
          </a:xfrm>
          <a:prstGeom prst="rect">
            <a:avLst/>
          </a:prstGeom>
          <a:noFill/>
        </p:spPr>
        <p:txBody>
          <a:bodyPr wrap="square" rtlCol="0">
            <a:spAutoFit/>
          </a:bodyPr>
          <a:lstStyle/>
          <a:p>
            <a:pPr algn="ctr"/>
            <a:r>
              <a:rPr lang="en-US" sz="4000" b="1" dirty="0">
                <a:solidFill>
                  <a:schemeClr val="bg1">
                    <a:lumMod val="75000"/>
                  </a:schemeClr>
                </a:solidFill>
                <a:effectLst>
                  <a:outerShdw blurRad="38100" dist="38100" dir="2700000" algn="tl">
                    <a:srgbClr val="000000">
                      <a:alpha val="43137"/>
                    </a:srgbClr>
                  </a:outerShdw>
                </a:effectLst>
                <a:latin typeface="+mj-lt"/>
              </a:rPr>
              <a:t>Bridging Gaps</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326" y="6198990"/>
            <a:ext cx="2337955" cy="457200"/>
          </a:xfrm>
          <a:prstGeom prst="rect">
            <a:avLst/>
          </a:prstGeom>
        </p:spPr>
      </p:pic>
      <p:sp>
        <p:nvSpPr>
          <p:cNvPr id="4" name="Content Placeholder 3"/>
          <p:cNvSpPr>
            <a:spLocks noGrp="1"/>
          </p:cNvSpPr>
          <p:nvPr>
            <p:ph idx="1"/>
          </p:nvPr>
        </p:nvSpPr>
        <p:spPr>
          <a:xfrm>
            <a:off x="266699" y="1846446"/>
            <a:ext cx="8572501" cy="4706754"/>
          </a:xfrm>
        </p:spPr>
        <p:txBody>
          <a:bodyPr>
            <a:normAutofit/>
          </a:bodyPr>
          <a:lstStyle/>
          <a:p>
            <a:r>
              <a:rPr lang="en-US" dirty="0" smtClean="0">
                <a:solidFill>
                  <a:schemeClr val="tx1">
                    <a:lumMod val="75000"/>
                    <a:lumOff val="25000"/>
                  </a:schemeClr>
                </a:solidFill>
              </a:rPr>
              <a:t>ACCESS </a:t>
            </a:r>
            <a:r>
              <a:rPr lang="en-US" dirty="0">
                <a:solidFill>
                  <a:schemeClr val="tx1">
                    <a:lumMod val="75000"/>
                    <a:lumOff val="25000"/>
                  </a:schemeClr>
                </a:solidFill>
              </a:rPr>
              <a:t>to care is IMPERATIVE</a:t>
            </a:r>
            <a:r>
              <a:rPr lang="en-US" dirty="0" smtClean="0">
                <a:solidFill>
                  <a:schemeClr val="tx1">
                    <a:lumMod val="75000"/>
                    <a:lumOff val="25000"/>
                  </a:schemeClr>
                </a:solidFill>
              </a:rPr>
              <a:t>.</a:t>
            </a:r>
          </a:p>
          <a:p>
            <a:r>
              <a:rPr lang="en-US" dirty="0" smtClean="0">
                <a:solidFill>
                  <a:schemeClr val="tx1">
                    <a:lumMod val="75000"/>
                    <a:lumOff val="25000"/>
                  </a:schemeClr>
                </a:solidFill>
              </a:rPr>
              <a:t>QUALITY </a:t>
            </a:r>
            <a:r>
              <a:rPr lang="en-US" dirty="0">
                <a:solidFill>
                  <a:schemeClr val="tx1">
                    <a:lumMod val="75000"/>
                    <a:lumOff val="25000"/>
                  </a:schemeClr>
                </a:solidFill>
              </a:rPr>
              <a:t>of care is CRITICAL. </a:t>
            </a:r>
            <a:endParaRPr lang="en-US" dirty="0" smtClean="0">
              <a:solidFill>
                <a:schemeClr val="tx1">
                  <a:lumMod val="75000"/>
                  <a:lumOff val="25000"/>
                </a:schemeClr>
              </a:solidFill>
            </a:endParaRPr>
          </a:p>
          <a:p>
            <a:r>
              <a:rPr lang="en-US" dirty="0" smtClean="0">
                <a:solidFill>
                  <a:schemeClr val="tx1">
                    <a:lumMod val="75000"/>
                    <a:lumOff val="25000"/>
                  </a:schemeClr>
                </a:solidFill>
              </a:rPr>
              <a:t>PREVENTION </a:t>
            </a:r>
            <a:r>
              <a:rPr lang="en-US" dirty="0">
                <a:solidFill>
                  <a:schemeClr val="tx1">
                    <a:lumMod val="75000"/>
                    <a:lumOff val="25000"/>
                  </a:schemeClr>
                </a:solidFill>
              </a:rPr>
              <a:t>must be a PRIORITY</a:t>
            </a:r>
            <a:r>
              <a:rPr lang="en-US" dirty="0" smtClean="0">
                <a:solidFill>
                  <a:schemeClr val="tx1">
                    <a:lumMod val="75000"/>
                    <a:lumOff val="25000"/>
                  </a:schemeClr>
                </a:solidFill>
              </a:rPr>
              <a:t>.</a:t>
            </a:r>
          </a:p>
          <a:p>
            <a:endParaRPr lang="en-US" dirty="0" smtClean="0">
              <a:solidFill>
                <a:schemeClr val="tx1">
                  <a:lumMod val="75000"/>
                  <a:lumOff val="25000"/>
                </a:schemeClr>
              </a:solidFill>
            </a:endParaRPr>
          </a:p>
          <a:p>
            <a:pPr marL="0" indent="0" algn="ctr">
              <a:buNone/>
            </a:pPr>
            <a:r>
              <a:rPr lang="en-US" sz="3400" b="1" u="sng" dirty="0" smtClean="0">
                <a:solidFill>
                  <a:srgbClr val="FF0000"/>
                </a:solidFill>
              </a:rPr>
              <a:t>BUT HOW DO WE KEEP MOVING FORWARD?</a:t>
            </a:r>
          </a:p>
          <a:p>
            <a:pPr marL="0" indent="0" algn="ctr">
              <a:buNone/>
            </a:pPr>
            <a:endParaRPr lang="en-US" sz="3400" b="1" u="sng" dirty="0">
              <a:solidFill>
                <a:srgbClr val="FF0000"/>
              </a:solidFill>
            </a:endParaRPr>
          </a:p>
          <a:p>
            <a:pPr marL="0" indent="0" algn="ctr">
              <a:buNone/>
            </a:pPr>
            <a:endParaRPr lang="en-US" dirty="0" smtClean="0">
              <a:solidFill>
                <a:srgbClr val="FF0000"/>
              </a:solidFill>
            </a:endParaRPr>
          </a:p>
          <a:p>
            <a:pPr marL="0" indent="0" algn="ctr">
              <a:buNone/>
            </a:pPr>
            <a:endParaRPr lang="en-US" sz="3400" b="1" u="sng" dirty="0">
              <a:solidFill>
                <a:srgbClr val="FF0000"/>
              </a:solidFill>
            </a:endParaRPr>
          </a:p>
        </p:txBody>
      </p:sp>
    </p:spTree>
    <p:extLst>
      <p:ext uri="{BB962C8B-B14F-4D97-AF65-F5344CB8AC3E}">
        <p14:creationId xmlns:p14="http://schemas.microsoft.com/office/powerpoint/2010/main" val="2366330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1447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p:txBody>
      </p:sp>
      <p:sp>
        <p:nvSpPr>
          <p:cNvPr id="7" name="TextBox 6"/>
          <p:cNvSpPr txBox="1"/>
          <p:nvPr/>
        </p:nvSpPr>
        <p:spPr>
          <a:xfrm>
            <a:off x="228599" y="310515"/>
            <a:ext cx="8686800" cy="707886"/>
          </a:xfrm>
          <a:prstGeom prst="rect">
            <a:avLst/>
          </a:prstGeom>
          <a:noFill/>
        </p:spPr>
        <p:txBody>
          <a:bodyPr wrap="square" rtlCol="0">
            <a:spAutoFit/>
          </a:bodyPr>
          <a:lstStyle/>
          <a:p>
            <a:pPr algn="ctr"/>
            <a:r>
              <a:rPr lang="en-US" sz="4000" b="1" dirty="0" smtClean="0">
                <a:solidFill>
                  <a:schemeClr val="bg1">
                    <a:lumMod val="75000"/>
                  </a:schemeClr>
                </a:solidFill>
                <a:effectLst>
                  <a:outerShdw blurRad="38100" dist="38100" dir="2700000" algn="tl">
                    <a:srgbClr val="000000">
                      <a:alpha val="43137"/>
                    </a:srgbClr>
                  </a:outerShdw>
                </a:effectLst>
                <a:latin typeface="+mj-lt"/>
              </a:rPr>
              <a:t>Opportunities </a:t>
            </a:r>
            <a:r>
              <a:rPr lang="en-US" sz="4000" b="1" dirty="0" smtClean="0">
                <a:solidFill>
                  <a:schemeClr val="bg1">
                    <a:lumMod val="75000"/>
                  </a:schemeClr>
                </a:solidFill>
                <a:effectLst>
                  <a:outerShdw blurRad="38100" dist="38100" dir="2700000" algn="tl">
                    <a:srgbClr val="000000">
                      <a:alpha val="43137"/>
                    </a:srgbClr>
                  </a:outerShdw>
                </a:effectLst>
                <a:latin typeface="+mj-lt"/>
              </a:rPr>
              <a:t>for </a:t>
            </a:r>
            <a:r>
              <a:rPr lang="en-US" sz="4000" b="1" dirty="0" smtClean="0">
                <a:solidFill>
                  <a:schemeClr val="bg1">
                    <a:lumMod val="75000"/>
                  </a:schemeClr>
                </a:solidFill>
                <a:effectLst>
                  <a:outerShdw blurRad="38100" dist="38100" dir="2700000" algn="tl">
                    <a:srgbClr val="000000">
                      <a:alpha val="43137"/>
                    </a:srgbClr>
                  </a:outerShdw>
                </a:effectLst>
                <a:latin typeface="+mj-lt"/>
              </a:rPr>
              <a:t>Change</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326" y="6198990"/>
            <a:ext cx="2337955" cy="457200"/>
          </a:xfrm>
          <a:prstGeom prst="rect">
            <a:avLst/>
          </a:prstGeom>
        </p:spPr>
      </p:pic>
      <p:sp>
        <p:nvSpPr>
          <p:cNvPr id="11" name="Content Placeholder 10">
            <a:extLst>
              <a:ext uri="{FF2B5EF4-FFF2-40B4-BE49-F238E27FC236}">
                <a16:creationId xmlns="" xmlns:a16="http://schemas.microsoft.com/office/drawing/2014/main" id="{9981CEB4-806D-49C8-A838-9F2E249949E7}"/>
              </a:ext>
            </a:extLst>
          </p:cNvPr>
          <p:cNvSpPr>
            <a:spLocks noGrp="1"/>
          </p:cNvSpPr>
          <p:nvPr>
            <p:ph idx="1"/>
          </p:nvPr>
        </p:nvSpPr>
        <p:spPr/>
        <p:txBody>
          <a:bodyPr>
            <a:normAutofit/>
          </a:bodyPr>
          <a:lstStyle/>
          <a:p>
            <a:pPr marL="0" indent="0" algn="ctr">
              <a:buNone/>
            </a:pPr>
            <a:r>
              <a:rPr lang="en-US" dirty="0"/>
              <a:t>$.75         $.90 and increasing! MCC </a:t>
            </a:r>
          </a:p>
          <a:p>
            <a:pPr marL="0" indent="0" algn="ctr">
              <a:buNone/>
            </a:pPr>
            <a:endParaRPr lang="en-US" sz="800" dirty="0"/>
          </a:p>
          <a:p>
            <a:r>
              <a:rPr lang="en-US" dirty="0"/>
              <a:t>A</a:t>
            </a:r>
            <a:r>
              <a:rPr lang="en-US" dirty="0" smtClean="0"/>
              <a:t>ccess </a:t>
            </a:r>
            <a:r>
              <a:rPr lang="en-US" dirty="0"/>
              <a:t>to </a:t>
            </a:r>
            <a:r>
              <a:rPr lang="en-US" dirty="0" smtClean="0"/>
              <a:t>services and innovative </a:t>
            </a:r>
            <a:r>
              <a:rPr lang="en-US" dirty="0"/>
              <a:t>treatments </a:t>
            </a:r>
          </a:p>
          <a:p>
            <a:r>
              <a:rPr lang="en-US" dirty="0" smtClean="0"/>
              <a:t>M</a:t>
            </a:r>
            <a:r>
              <a:rPr lang="en-US" dirty="0" smtClean="0"/>
              <a:t>edication </a:t>
            </a:r>
            <a:r>
              <a:rPr lang="en-US" dirty="0"/>
              <a:t>adherence </a:t>
            </a:r>
            <a:r>
              <a:rPr lang="en-US" dirty="0" smtClean="0"/>
              <a:t>&amp; post-acute care</a:t>
            </a:r>
          </a:p>
          <a:p>
            <a:r>
              <a:rPr lang="en-US" dirty="0"/>
              <a:t>I</a:t>
            </a:r>
            <a:r>
              <a:rPr lang="en-US" dirty="0" smtClean="0"/>
              <a:t>ntegration </a:t>
            </a:r>
            <a:r>
              <a:rPr lang="en-US" dirty="0"/>
              <a:t>of </a:t>
            </a:r>
            <a:r>
              <a:rPr lang="en-US" dirty="0" smtClean="0"/>
              <a:t>care and support across traditional medical and community resources</a:t>
            </a:r>
          </a:p>
          <a:p>
            <a:r>
              <a:rPr lang="en-US" dirty="0" smtClean="0"/>
              <a:t>Person-centered – respect, educate, engage </a:t>
            </a:r>
          </a:p>
          <a:p>
            <a:r>
              <a:rPr lang="en-US" dirty="0" smtClean="0"/>
              <a:t>Healthy </a:t>
            </a:r>
            <a:r>
              <a:rPr lang="en-US" dirty="0"/>
              <a:t>Lifestyle – individuals, families, </a:t>
            </a:r>
            <a:r>
              <a:rPr lang="en-US" dirty="0" smtClean="0"/>
              <a:t>society</a:t>
            </a:r>
            <a:endParaRPr lang="en-US" dirty="0"/>
          </a:p>
          <a:p>
            <a:pPr marL="0" indent="0">
              <a:buNone/>
            </a:pPr>
            <a:endParaRPr lang="en-US" dirty="0" smtClean="0"/>
          </a:p>
          <a:p>
            <a:endParaRPr lang="en-US" dirty="0"/>
          </a:p>
        </p:txBody>
      </p:sp>
      <p:sp>
        <p:nvSpPr>
          <p:cNvPr id="2" name="Arrow: Right 1">
            <a:extLst>
              <a:ext uri="{FF2B5EF4-FFF2-40B4-BE49-F238E27FC236}">
                <a16:creationId xmlns="" xmlns:a16="http://schemas.microsoft.com/office/drawing/2014/main" id="{93E2A4C1-59FD-41CE-8B30-96E32944B182}"/>
              </a:ext>
            </a:extLst>
          </p:cNvPr>
          <p:cNvSpPr/>
          <p:nvPr/>
        </p:nvSpPr>
        <p:spPr>
          <a:xfrm>
            <a:off x="2470611" y="1600200"/>
            <a:ext cx="685800" cy="5486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Up 3">
            <a:extLst>
              <a:ext uri="{FF2B5EF4-FFF2-40B4-BE49-F238E27FC236}">
                <a16:creationId xmlns="" xmlns:a16="http://schemas.microsoft.com/office/drawing/2014/main" id="{4E9C1775-4D41-4993-A2E1-D3CE830C5E52}"/>
              </a:ext>
            </a:extLst>
          </p:cNvPr>
          <p:cNvSpPr/>
          <p:nvPr/>
        </p:nvSpPr>
        <p:spPr>
          <a:xfrm>
            <a:off x="7467600" y="1536192"/>
            <a:ext cx="484632" cy="54864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8751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26447</TotalTime>
  <Words>794</Words>
  <Application>Microsoft Office PowerPoint</Application>
  <PresentationFormat>On-screen Show (4:3)</PresentationFormat>
  <Paragraphs>89</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Jennifer Burke</dc:creator>
  <cp:lastModifiedBy>Owner</cp:lastModifiedBy>
  <cp:revision>446</cp:revision>
  <dcterms:created xsi:type="dcterms:W3CDTF">2012-05-29T20:14:05Z</dcterms:created>
  <dcterms:modified xsi:type="dcterms:W3CDTF">2017-11-13T21:25:58Z</dcterms:modified>
</cp:coreProperties>
</file>